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835" r:id="rId2"/>
    <p:sldId id="315" r:id="rId3"/>
    <p:sldId id="301" r:id="rId4"/>
    <p:sldId id="299" r:id="rId5"/>
    <p:sldId id="300" r:id="rId6"/>
    <p:sldId id="266" r:id="rId7"/>
    <p:sldId id="267" r:id="rId8"/>
    <p:sldId id="314" r:id="rId9"/>
    <p:sldId id="277" r:id="rId10"/>
    <p:sldId id="259" r:id="rId11"/>
    <p:sldId id="280" r:id="rId12"/>
    <p:sldId id="302" r:id="rId13"/>
    <p:sldId id="304" r:id="rId14"/>
    <p:sldId id="305" r:id="rId15"/>
    <p:sldId id="303" r:id="rId16"/>
    <p:sldId id="261" r:id="rId17"/>
    <p:sldId id="260" r:id="rId18"/>
    <p:sldId id="306" r:id="rId19"/>
    <p:sldId id="307" r:id="rId20"/>
    <p:sldId id="308" r:id="rId21"/>
    <p:sldId id="257" r:id="rId22"/>
    <p:sldId id="271" r:id="rId23"/>
    <p:sldId id="281" r:id="rId24"/>
    <p:sldId id="272" r:id="rId25"/>
    <p:sldId id="275" r:id="rId26"/>
    <p:sldId id="274" r:id="rId27"/>
    <p:sldId id="286" r:id="rId28"/>
    <p:sldId id="3839" r:id="rId29"/>
    <p:sldId id="270" r:id="rId30"/>
    <p:sldId id="3840" r:id="rId31"/>
    <p:sldId id="264" r:id="rId32"/>
    <p:sldId id="296" r:id="rId33"/>
    <p:sldId id="3841" r:id="rId34"/>
    <p:sldId id="283" r:id="rId35"/>
    <p:sldId id="284" r:id="rId36"/>
    <p:sldId id="287" r:id="rId37"/>
    <p:sldId id="3836" r:id="rId38"/>
    <p:sldId id="311" r:id="rId39"/>
    <p:sldId id="3837" r:id="rId40"/>
    <p:sldId id="312" r:id="rId41"/>
    <p:sldId id="313" r:id="rId42"/>
    <p:sldId id="3838" r:id="rId43"/>
    <p:sldId id="290" r:id="rId44"/>
    <p:sldId id="291" r:id="rId45"/>
    <p:sldId id="292" r:id="rId46"/>
    <p:sldId id="282" r:id="rId47"/>
    <p:sldId id="278" r:id="rId48"/>
    <p:sldId id="279" r:id="rId49"/>
    <p:sldId id="3834" r:id="rId5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12"/>
    <p:restoredTop sz="62997"/>
  </p:normalViewPr>
  <p:slideViewPr>
    <p:cSldViewPr snapToGrid="0" snapToObjects="1">
      <p:cViewPr varScale="1">
        <p:scale>
          <a:sx n="74" d="100"/>
          <a:sy n="74" d="100"/>
        </p:scale>
        <p:origin x="22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78A99-D7B2-7F49-953C-3D7F62C93CD9}" type="datetimeFigureOut">
              <a:rPr lang="de-DE" smtClean="0"/>
              <a:t>15.10.20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FB1B0-6337-DB47-9926-33BDD62CB011}" type="slidenum">
              <a:rPr lang="de-DE" smtClean="0"/>
              <a:t>‹Nr.›</a:t>
            </a:fld>
            <a:endParaRPr lang="de-DE"/>
          </a:p>
        </p:txBody>
      </p:sp>
    </p:spTree>
    <p:extLst>
      <p:ext uri="{BB962C8B-B14F-4D97-AF65-F5344CB8AC3E}">
        <p14:creationId xmlns:p14="http://schemas.microsoft.com/office/powerpoint/2010/main" val="394007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D092CF2E-EC05-4F46-AAEC-A1DE4030A3DB}" type="slidenum">
              <a:rPr lang="de-DE" smtClean="0"/>
              <a:t>1</a:t>
            </a:fld>
            <a:endParaRPr lang="de-DE"/>
          </a:p>
        </p:txBody>
      </p:sp>
    </p:spTree>
    <p:extLst>
      <p:ext uri="{BB962C8B-B14F-4D97-AF65-F5344CB8AC3E}">
        <p14:creationId xmlns:p14="http://schemas.microsoft.com/office/powerpoint/2010/main" val="2154593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a:t>
            </a:r>
            <a:r>
              <a:rPr lang="de-DE" dirty="0" err="1"/>
              <a:t>Übersätzungsfähigkeiten</a:t>
            </a:r>
            <a:r>
              <a:rPr lang="de-DE" dirty="0"/>
              <a:t> sind erstaunlich, aber auch sehr typisch. Deshalb macht es Sinn sich kurz Gedanken zu machen, warum so ein generatives Sprachmodell Übersetzen kann. </a:t>
            </a:r>
          </a:p>
          <a:p>
            <a:r>
              <a:rPr lang="de-DE" dirty="0"/>
              <a:t>Das nächste Wort in einem Standardtext vorherzusagen ist schwierig. Typischerweise gibt es da viele Möglichkeiten.</a:t>
            </a:r>
          </a:p>
          <a:p>
            <a:r>
              <a:rPr lang="de-DE" dirty="0"/>
              <a:t>Aber wenn der Text eine Übersetzung enthält, dann wird es kurzzeitig viel einfacher, weil der </a:t>
            </a:r>
            <a:r>
              <a:rPr lang="de-DE" dirty="0" err="1"/>
              <a:t>Urspungstext</a:t>
            </a:r>
            <a:r>
              <a:rPr lang="de-DE" dirty="0"/>
              <a:t> die Möglichkeiten stark einschränkt.</a:t>
            </a:r>
          </a:p>
          <a:p>
            <a:r>
              <a:rPr lang="de-DE" dirty="0"/>
              <a:t>Deshalb lernt das Sprachmodell diese Korrespondenz besonders gut. Und das gilt nicht nur für Übersetzungen von einer Sprache in eine andere. Sondern für alle Übersetzungen von einer Modalität in eine andere. </a:t>
            </a:r>
          </a:p>
        </p:txBody>
      </p:sp>
      <p:sp>
        <p:nvSpPr>
          <p:cNvPr id="4" name="Foliennummernplatzhalter 3"/>
          <p:cNvSpPr>
            <a:spLocks noGrp="1"/>
          </p:cNvSpPr>
          <p:nvPr>
            <p:ph type="sldNum" sz="quarter" idx="5"/>
          </p:nvPr>
        </p:nvSpPr>
        <p:spPr/>
        <p:txBody>
          <a:bodyPr/>
          <a:lstStyle/>
          <a:p>
            <a:fld id="{D3AFB1B0-6337-DB47-9926-33BDD62CB011}" type="slidenum">
              <a:rPr lang="de-DE" smtClean="0"/>
              <a:t>15</a:t>
            </a:fld>
            <a:endParaRPr lang="de-DE"/>
          </a:p>
        </p:txBody>
      </p:sp>
    </p:spTree>
    <p:extLst>
      <p:ext uri="{BB962C8B-B14F-4D97-AF65-F5344CB8AC3E}">
        <p14:creationId xmlns:p14="http://schemas.microsoft.com/office/powerpoint/2010/main" val="1036043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a:t>Wofür wurde GPT-3 bisher verwendet?</a:t>
            </a:r>
          </a:p>
          <a:p>
            <a:pPr marL="0" indent="0">
              <a:buNone/>
            </a:pPr>
            <a:r>
              <a:rPr lang="de-DE" dirty="0"/>
              <a:t>Text -&gt; Latex</a:t>
            </a:r>
          </a:p>
          <a:p>
            <a:pPr marL="0" indent="0">
              <a:buNone/>
            </a:pPr>
            <a:r>
              <a:rPr lang="de-DE" dirty="0"/>
              <a:t>Text -&gt; </a:t>
            </a:r>
            <a:r>
              <a:rPr lang="de-DE" dirty="0" err="1"/>
              <a:t>Bash</a:t>
            </a:r>
            <a:r>
              <a:rPr lang="de-DE" dirty="0"/>
              <a:t> </a:t>
            </a:r>
            <a:r>
              <a:rPr lang="de-DE" dirty="0" err="1"/>
              <a:t>command</a:t>
            </a:r>
            <a:endParaRPr lang="de-DE" dirty="0"/>
          </a:p>
          <a:p>
            <a:pPr marL="0" indent="0">
              <a:buNone/>
            </a:pPr>
            <a:r>
              <a:rPr lang="de-DE" dirty="0"/>
              <a:t>Text -&gt; </a:t>
            </a:r>
            <a:r>
              <a:rPr lang="de-DE" dirty="0" err="1"/>
              <a:t>ReAct</a:t>
            </a:r>
            <a:r>
              <a:rPr lang="de-DE" dirty="0"/>
              <a:t> Code</a:t>
            </a:r>
          </a:p>
          <a:p>
            <a:pPr marL="0" indent="0">
              <a:buNone/>
            </a:pPr>
            <a:r>
              <a:rPr lang="de-DE" dirty="0"/>
              <a:t>Text -&gt; SQL</a:t>
            </a:r>
          </a:p>
          <a:p>
            <a:pPr marL="0" indent="0">
              <a:buNone/>
            </a:pPr>
            <a:r>
              <a:rPr lang="de-DE" dirty="0"/>
              <a:t>Text -&gt; JavaScript</a:t>
            </a:r>
          </a:p>
          <a:p>
            <a:pPr marL="0" indent="0">
              <a:buNone/>
            </a:pPr>
            <a:r>
              <a:rPr lang="de-DE" dirty="0"/>
              <a:t>Text -&gt; </a:t>
            </a:r>
            <a:r>
              <a:rPr lang="de-DE" dirty="0" err="1"/>
              <a:t>Figma</a:t>
            </a:r>
            <a:endParaRPr lang="de-DE" dirty="0"/>
          </a:p>
          <a:p>
            <a:pPr marL="0" indent="0">
              <a:buNone/>
            </a:pPr>
            <a:r>
              <a:rPr lang="de-DE" dirty="0"/>
              <a:t>Text -&gt; Plots</a:t>
            </a:r>
          </a:p>
          <a:p>
            <a:pPr marL="0" indent="0">
              <a:buNone/>
            </a:pPr>
            <a:r>
              <a:rPr lang="de-DE" dirty="0"/>
              <a:t>Text -&gt; </a:t>
            </a:r>
            <a:r>
              <a:rPr lang="de-DE" dirty="0" err="1"/>
              <a:t>Git</a:t>
            </a:r>
            <a:endParaRPr lang="de-DE" dirty="0"/>
          </a:p>
          <a:p>
            <a:pPr marL="0" indent="0">
              <a:buNone/>
            </a:pPr>
            <a:r>
              <a:rPr lang="de-DE" dirty="0"/>
              <a:t>Text </a:t>
            </a:r>
            <a:r>
              <a:rPr lang="de-DE" dirty="0">
                <a:sym typeface="Wingdings" pitchFamily="2" charset="2"/>
              </a:rPr>
              <a:t> </a:t>
            </a:r>
            <a:r>
              <a:rPr lang="de-DE" dirty="0"/>
              <a:t>AWS-</a:t>
            </a:r>
            <a:r>
              <a:rPr lang="de-DE" dirty="0" err="1"/>
              <a:t>instance</a:t>
            </a:r>
            <a:r>
              <a:rPr lang="de-DE" dirty="0"/>
              <a:t> </a:t>
            </a:r>
            <a:r>
              <a:rPr lang="de-DE" dirty="0" err="1"/>
              <a:t>management</a:t>
            </a:r>
            <a:r>
              <a:rPr lang="de-DE" dirty="0"/>
              <a:t> und </a:t>
            </a:r>
            <a:r>
              <a:rPr lang="de-DE" dirty="0" err="1"/>
              <a:t>lambda</a:t>
            </a:r>
            <a:r>
              <a:rPr lang="de-DE" dirty="0"/>
              <a:t> </a:t>
            </a:r>
            <a:r>
              <a:rPr lang="de-DE" dirty="0" err="1"/>
              <a:t>functions</a:t>
            </a:r>
            <a:endParaRPr lang="de-DE" dirty="0"/>
          </a:p>
          <a:p>
            <a:pPr marL="0" indent="0">
              <a:buNone/>
            </a:pPr>
            <a:r>
              <a:rPr lang="de-DE" dirty="0"/>
              <a:t>Chemische Reaktionen</a:t>
            </a:r>
          </a:p>
          <a:p>
            <a:pPr marL="0" indent="0">
              <a:buNone/>
            </a:pPr>
            <a:r>
              <a:rPr lang="de-DE" dirty="0" err="1"/>
              <a:t>Legalese</a:t>
            </a:r>
            <a:r>
              <a:rPr lang="de-DE" dirty="0"/>
              <a:t> -&gt; Simple Englisch</a:t>
            </a:r>
          </a:p>
          <a:p>
            <a:pPr marL="0" indent="0">
              <a:buNone/>
            </a:pPr>
            <a:r>
              <a:rPr lang="de-DE" dirty="0"/>
              <a:t>Alles mögliche mit Textgeneration: Poesie, Fehlerkorrektur, Kurzgeschichten, philosophische Essays, Tweets, Werbung, Comedy, etc.</a:t>
            </a:r>
          </a:p>
          <a:p>
            <a:endParaRPr lang="de-DE" dirty="0"/>
          </a:p>
        </p:txBody>
      </p:sp>
      <p:sp>
        <p:nvSpPr>
          <p:cNvPr id="4" name="Foliennummernplatzhalter 3"/>
          <p:cNvSpPr>
            <a:spLocks noGrp="1"/>
          </p:cNvSpPr>
          <p:nvPr>
            <p:ph type="sldNum" sz="quarter" idx="5"/>
          </p:nvPr>
        </p:nvSpPr>
        <p:spPr/>
        <p:txBody>
          <a:bodyPr/>
          <a:lstStyle/>
          <a:p>
            <a:fld id="{D3AFB1B0-6337-DB47-9926-33BDD62CB011}" type="slidenum">
              <a:rPr lang="de-DE" smtClean="0"/>
              <a:t>42</a:t>
            </a:fld>
            <a:endParaRPr lang="de-DE"/>
          </a:p>
        </p:txBody>
      </p:sp>
    </p:spTree>
    <p:extLst>
      <p:ext uri="{BB962C8B-B14F-4D97-AF65-F5344CB8AC3E}">
        <p14:creationId xmlns:p14="http://schemas.microsoft.com/office/powerpoint/2010/main" val="193868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a:t>Wofür wurde GPT-3 bisher verwendet?</a:t>
            </a:r>
          </a:p>
          <a:p>
            <a:pPr marL="0" indent="0">
              <a:buNone/>
            </a:pPr>
            <a:r>
              <a:rPr lang="de-DE" dirty="0"/>
              <a:t>Text -&gt; Latex</a:t>
            </a:r>
          </a:p>
          <a:p>
            <a:pPr marL="0" indent="0">
              <a:buNone/>
            </a:pPr>
            <a:r>
              <a:rPr lang="de-DE" dirty="0"/>
              <a:t>Text -&gt; </a:t>
            </a:r>
            <a:r>
              <a:rPr lang="de-DE" dirty="0" err="1"/>
              <a:t>Bash</a:t>
            </a:r>
            <a:r>
              <a:rPr lang="de-DE" dirty="0"/>
              <a:t> </a:t>
            </a:r>
            <a:r>
              <a:rPr lang="de-DE" dirty="0" err="1"/>
              <a:t>command</a:t>
            </a:r>
            <a:endParaRPr lang="de-DE" dirty="0"/>
          </a:p>
          <a:p>
            <a:pPr marL="0" indent="0">
              <a:buNone/>
            </a:pPr>
            <a:r>
              <a:rPr lang="de-DE" dirty="0"/>
              <a:t>Text -&gt; </a:t>
            </a:r>
            <a:r>
              <a:rPr lang="de-DE" dirty="0" err="1"/>
              <a:t>ReAct</a:t>
            </a:r>
            <a:r>
              <a:rPr lang="de-DE" dirty="0"/>
              <a:t> Code</a:t>
            </a:r>
          </a:p>
          <a:p>
            <a:pPr marL="0" indent="0">
              <a:buNone/>
            </a:pPr>
            <a:r>
              <a:rPr lang="de-DE" dirty="0"/>
              <a:t>Text -&gt; SQL</a:t>
            </a:r>
          </a:p>
          <a:p>
            <a:pPr marL="0" indent="0">
              <a:buNone/>
            </a:pPr>
            <a:r>
              <a:rPr lang="de-DE" dirty="0"/>
              <a:t>Text -&gt; JavaScript</a:t>
            </a:r>
          </a:p>
          <a:p>
            <a:pPr marL="0" indent="0">
              <a:buNone/>
            </a:pPr>
            <a:r>
              <a:rPr lang="de-DE" dirty="0"/>
              <a:t>Text -&gt; </a:t>
            </a:r>
            <a:r>
              <a:rPr lang="de-DE" dirty="0" err="1"/>
              <a:t>Figma</a:t>
            </a:r>
            <a:endParaRPr lang="de-DE" dirty="0"/>
          </a:p>
          <a:p>
            <a:pPr marL="0" indent="0">
              <a:buNone/>
            </a:pPr>
            <a:r>
              <a:rPr lang="de-DE" dirty="0"/>
              <a:t>Text -&gt; Plots</a:t>
            </a:r>
          </a:p>
          <a:p>
            <a:pPr marL="0" indent="0">
              <a:buNone/>
            </a:pPr>
            <a:r>
              <a:rPr lang="de-DE" dirty="0"/>
              <a:t>Text -&gt; </a:t>
            </a:r>
            <a:r>
              <a:rPr lang="de-DE" dirty="0" err="1"/>
              <a:t>Git</a:t>
            </a:r>
            <a:endParaRPr lang="de-DE" dirty="0"/>
          </a:p>
          <a:p>
            <a:pPr marL="0" indent="0">
              <a:buNone/>
            </a:pPr>
            <a:r>
              <a:rPr lang="de-DE" dirty="0"/>
              <a:t>Chemische Reaktionen</a:t>
            </a:r>
          </a:p>
          <a:p>
            <a:pPr marL="0" indent="0">
              <a:buNone/>
            </a:pPr>
            <a:r>
              <a:rPr lang="de-DE" dirty="0" err="1"/>
              <a:t>Legalese</a:t>
            </a:r>
            <a:r>
              <a:rPr lang="de-DE" dirty="0"/>
              <a:t> -&gt; Simple Englisch</a:t>
            </a:r>
          </a:p>
          <a:p>
            <a:pPr marL="0" indent="0">
              <a:buNone/>
            </a:pPr>
            <a:r>
              <a:rPr lang="de-DE" dirty="0"/>
              <a:t>Alles mögliche mit Textgeneration: Poesie, Fehlerkorrektur, Kurzgeschichten, philosophische Essays, Tweets, Werbung, Comedy, etc.</a:t>
            </a:r>
          </a:p>
          <a:p>
            <a:endParaRPr lang="de-DE" dirty="0"/>
          </a:p>
        </p:txBody>
      </p:sp>
      <p:sp>
        <p:nvSpPr>
          <p:cNvPr id="4" name="Foliennummernplatzhalter 3"/>
          <p:cNvSpPr>
            <a:spLocks noGrp="1"/>
          </p:cNvSpPr>
          <p:nvPr>
            <p:ph type="sldNum" sz="quarter" idx="5"/>
          </p:nvPr>
        </p:nvSpPr>
        <p:spPr/>
        <p:txBody>
          <a:bodyPr/>
          <a:lstStyle/>
          <a:p>
            <a:fld id="{D3AFB1B0-6337-DB47-9926-33BDD62CB011}" type="slidenum">
              <a:rPr lang="de-DE" smtClean="0"/>
              <a:t>43</a:t>
            </a:fld>
            <a:endParaRPr lang="de-DE"/>
          </a:p>
        </p:txBody>
      </p:sp>
    </p:spTree>
    <p:extLst>
      <p:ext uri="{BB962C8B-B14F-4D97-AF65-F5344CB8AC3E}">
        <p14:creationId xmlns:p14="http://schemas.microsoft.com/office/powerpoint/2010/main" val="235875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gibt noch viele andere coole Anwendungen, viele in videoform online,</a:t>
            </a:r>
          </a:p>
          <a:p>
            <a:r>
              <a:rPr lang="de-DE" dirty="0"/>
              <a:t>  </a:t>
            </a:r>
          </a:p>
        </p:txBody>
      </p:sp>
      <p:sp>
        <p:nvSpPr>
          <p:cNvPr id="4" name="Foliennummernplatzhalter 3"/>
          <p:cNvSpPr>
            <a:spLocks noGrp="1"/>
          </p:cNvSpPr>
          <p:nvPr>
            <p:ph type="sldNum" sz="quarter" idx="5"/>
          </p:nvPr>
        </p:nvSpPr>
        <p:spPr/>
        <p:txBody>
          <a:bodyPr/>
          <a:lstStyle/>
          <a:p>
            <a:fld id="{D3AFB1B0-6337-DB47-9926-33BDD62CB011}" type="slidenum">
              <a:rPr lang="de-DE" smtClean="0"/>
              <a:t>45</a:t>
            </a:fld>
            <a:endParaRPr lang="de-DE"/>
          </a:p>
        </p:txBody>
      </p:sp>
    </p:spTree>
    <p:extLst>
      <p:ext uri="{BB962C8B-B14F-4D97-AF65-F5344CB8AC3E}">
        <p14:creationId xmlns:p14="http://schemas.microsoft.com/office/powerpoint/2010/main" val="179003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 diese sehr beeindruckenden Fähigkeiten sind Instanzen von „Übersetzung“ im weitesten Sinne. </a:t>
            </a:r>
          </a:p>
        </p:txBody>
      </p:sp>
      <p:sp>
        <p:nvSpPr>
          <p:cNvPr id="4" name="Foliennummernplatzhalter 3"/>
          <p:cNvSpPr>
            <a:spLocks noGrp="1"/>
          </p:cNvSpPr>
          <p:nvPr>
            <p:ph type="sldNum" sz="quarter" idx="5"/>
          </p:nvPr>
        </p:nvSpPr>
        <p:spPr/>
        <p:txBody>
          <a:bodyPr/>
          <a:lstStyle/>
          <a:p>
            <a:fld id="{D3AFB1B0-6337-DB47-9926-33BDD62CB011}" type="slidenum">
              <a:rPr lang="de-DE" smtClean="0"/>
              <a:t>46</a:t>
            </a:fld>
            <a:endParaRPr lang="de-DE"/>
          </a:p>
        </p:txBody>
      </p:sp>
    </p:spTree>
    <p:extLst>
      <p:ext uri="{BB962C8B-B14F-4D97-AF65-F5344CB8AC3E}">
        <p14:creationId xmlns:p14="http://schemas.microsoft.com/office/powerpoint/2010/main" val="2516948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David</a:t>
            </a:r>
          </a:p>
        </p:txBody>
      </p:sp>
      <p:sp>
        <p:nvSpPr>
          <p:cNvPr id="4" name="Foliennummernplatzhalter 3"/>
          <p:cNvSpPr>
            <a:spLocks noGrp="1"/>
          </p:cNvSpPr>
          <p:nvPr>
            <p:ph type="sldNum" sz="quarter" idx="10"/>
          </p:nvPr>
        </p:nvSpPr>
        <p:spPr/>
        <p:txBody>
          <a:bodyPr/>
          <a:lstStyle/>
          <a:p>
            <a:fld id="{D092CF2E-EC05-4F46-AAEC-A1DE4030A3DB}" type="slidenum">
              <a:rPr lang="de-DE" smtClean="0"/>
              <a:t>49</a:t>
            </a:fld>
            <a:endParaRPr lang="de-DE"/>
          </a:p>
        </p:txBody>
      </p:sp>
    </p:spTree>
    <p:extLst>
      <p:ext uri="{BB962C8B-B14F-4D97-AF65-F5344CB8AC3E}">
        <p14:creationId xmlns:p14="http://schemas.microsoft.com/office/powerpoint/2010/main" val="2724924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Sprachmodell lernt die Wahrscheinlichkeitsverteilung über Wörter (oder Token) in einem Textkorpus. Da gibt es verschiedene Möglichkeiten, aber wir beschäftigen uns in diesem Vortrag ausschließlich mit generativen Sprachmodellen. Generative Sprachmodelle nehmen einen Text als Input und berechnen dann die Wahrscheinlichkeit aller möglichen Fortsetzungen des Textes. </a:t>
            </a:r>
          </a:p>
        </p:txBody>
      </p:sp>
      <p:sp>
        <p:nvSpPr>
          <p:cNvPr id="4" name="Foliennummernplatzhalter 3"/>
          <p:cNvSpPr>
            <a:spLocks noGrp="1"/>
          </p:cNvSpPr>
          <p:nvPr>
            <p:ph type="sldNum" sz="quarter" idx="5"/>
          </p:nvPr>
        </p:nvSpPr>
        <p:spPr/>
        <p:txBody>
          <a:bodyPr/>
          <a:lstStyle/>
          <a:p>
            <a:fld id="{D3AFB1B0-6337-DB47-9926-33BDD62CB011}" type="slidenum">
              <a:rPr lang="de-DE" smtClean="0"/>
              <a:t>2</a:t>
            </a:fld>
            <a:endParaRPr lang="de-DE"/>
          </a:p>
        </p:txBody>
      </p:sp>
    </p:spTree>
    <p:extLst>
      <p:ext uri="{BB962C8B-B14F-4D97-AF65-F5344CB8AC3E}">
        <p14:creationId xmlns:p14="http://schemas.microsoft.com/office/powerpoint/2010/main" val="3971102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folgenden werde ich den Input immer blau unterlegen und den generierten Text grün. </a:t>
            </a:r>
          </a:p>
          <a:p>
            <a:r>
              <a:rPr lang="de-DE" dirty="0"/>
              <a:t>Generative Sprachmodelle können Text generieren, aber auch noch viel mehr. Viele Anwendungsfälle sind in der einfachen Vorhersage des nächsten Wortes implizit. </a:t>
            </a:r>
          </a:p>
        </p:txBody>
      </p:sp>
      <p:sp>
        <p:nvSpPr>
          <p:cNvPr id="4" name="Foliennummernplatzhalter 3"/>
          <p:cNvSpPr>
            <a:spLocks noGrp="1"/>
          </p:cNvSpPr>
          <p:nvPr>
            <p:ph type="sldNum" sz="quarter" idx="5"/>
          </p:nvPr>
        </p:nvSpPr>
        <p:spPr/>
        <p:txBody>
          <a:bodyPr/>
          <a:lstStyle/>
          <a:p>
            <a:fld id="{D3AFB1B0-6337-DB47-9926-33BDD62CB011}" type="slidenum">
              <a:rPr lang="de-DE" smtClean="0"/>
              <a:t>3</a:t>
            </a:fld>
            <a:endParaRPr lang="de-DE"/>
          </a:p>
        </p:txBody>
      </p:sp>
    </p:spTree>
    <p:extLst>
      <p:ext uri="{BB962C8B-B14F-4D97-AF65-F5344CB8AC3E}">
        <p14:creationId xmlns:p14="http://schemas.microsoft.com/office/powerpoint/2010/main" val="964343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erste generative Sprachmodell, das richtig gut war, war GPT-2 von </a:t>
            </a:r>
            <a:r>
              <a:rPr lang="de-DE" dirty="0" err="1"/>
              <a:t>OpenAI</a:t>
            </a:r>
            <a:r>
              <a:rPr lang="de-DE" dirty="0"/>
              <a:t>. </a:t>
            </a:r>
          </a:p>
          <a:p>
            <a:r>
              <a:rPr lang="de-DE" dirty="0"/>
              <a:t>Es basiert auf der neuen Transformer-Architektur</a:t>
            </a:r>
          </a:p>
        </p:txBody>
      </p:sp>
      <p:sp>
        <p:nvSpPr>
          <p:cNvPr id="4" name="Foliennummernplatzhalter 3"/>
          <p:cNvSpPr>
            <a:spLocks noGrp="1"/>
          </p:cNvSpPr>
          <p:nvPr>
            <p:ph type="sldNum" sz="quarter" idx="5"/>
          </p:nvPr>
        </p:nvSpPr>
        <p:spPr/>
        <p:txBody>
          <a:bodyPr/>
          <a:lstStyle/>
          <a:p>
            <a:fld id="{D3AFB1B0-6337-DB47-9926-33BDD62CB011}" type="slidenum">
              <a:rPr lang="de-DE" smtClean="0"/>
              <a:t>6</a:t>
            </a:fld>
            <a:endParaRPr lang="de-DE"/>
          </a:p>
        </p:txBody>
      </p:sp>
    </p:spTree>
    <p:extLst>
      <p:ext uri="{BB962C8B-B14F-4D97-AF65-F5344CB8AC3E}">
        <p14:creationId xmlns:p14="http://schemas.microsoft.com/office/powerpoint/2010/main" val="167203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wir bei den Wortvektoren gesehen haben, sind die berechneten Wortvektoren relativ vage.</a:t>
            </a:r>
          </a:p>
        </p:txBody>
      </p:sp>
      <p:sp>
        <p:nvSpPr>
          <p:cNvPr id="4" name="Foliennummernplatzhalter 3"/>
          <p:cNvSpPr>
            <a:spLocks noGrp="1"/>
          </p:cNvSpPr>
          <p:nvPr>
            <p:ph type="sldNum" sz="quarter" idx="5"/>
          </p:nvPr>
        </p:nvSpPr>
        <p:spPr/>
        <p:txBody>
          <a:bodyPr/>
          <a:lstStyle/>
          <a:p>
            <a:fld id="{D3AFB1B0-6337-DB47-9926-33BDD62CB011}" type="slidenum">
              <a:rPr lang="de-DE" smtClean="0"/>
              <a:t>7</a:t>
            </a:fld>
            <a:endParaRPr lang="de-DE"/>
          </a:p>
        </p:txBody>
      </p:sp>
    </p:spTree>
    <p:extLst>
      <p:ext uri="{BB962C8B-B14F-4D97-AF65-F5344CB8AC3E}">
        <p14:creationId xmlns:p14="http://schemas.microsoft.com/office/powerpoint/2010/main" val="2888548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Sprachmodelle sind wesentlich besser geworden, weil 2017 eine neue </a:t>
            </a:r>
            <a:r>
              <a:rPr lang="de-DE" dirty="0" err="1"/>
              <a:t>Neural</a:t>
            </a:r>
            <a:r>
              <a:rPr lang="de-DE" dirty="0"/>
              <a:t> Network Architektur veröffentlicht wurde – Der Transformer. </a:t>
            </a:r>
          </a:p>
          <a:p>
            <a:r>
              <a:rPr lang="de-DE" dirty="0"/>
              <a:t>Die Idee hinter dem Transformer Modell ist relativ einfach. Der Input wird in eine Reihe von Vektorrepräsentationen verwandelt und diese Repräsentationen werden dann schrittweise verbessert, indem der Kontext betrachtet wird. </a:t>
            </a:r>
          </a:p>
          <a:p>
            <a:r>
              <a:rPr lang="de-DE" dirty="0"/>
              <a:t>In unserem Beispiel ist Bank mehrdeutig und überfiel ist ebenfalls mehrdeutig, aber durch den Kontext ist es klar, dass es sich um ein Geldinstitut und einen Raubüberfall handelt.</a:t>
            </a:r>
          </a:p>
          <a:p>
            <a:r>
              <a:rPr lang="de-DE" dirty="0"/>
              <a:t>Wenn die Repräsentation sehr gut geworden ist, wird das nächste Wort vorhergesagt. </a:t>
            </a:r>
          </a:p>
          <a:p>
            <a:endParaRPr lang="de-DE" dirty="0"/>
          </a:p>
        </p:txBody>
      </p:sp>
      <p:sp>
        <p:nvSpPr>
          <p:cNvPr id="4" name="Foliennummernplatzhalter 3"/>
          <p:cNvSpPr>
            <a:spLocks noGrp="1"/>
          </p:cNvSpPr>
          <p:nvPr>
            <p:ph type="sldNum" sz="quarter" idx="5"/>
          </p:nvPr>
        </p:nvSpPr>
        <p:spPr/>
        <p:txBody>
          <a:bodyPr/>
          <a:lstStyle/>
          <a:p>
            <a:fld id="{D3AFB1B0-6337-DB47-9926-33BDD62CB011}" type="slidenum">
              <a:rPr lang="de-DE" smtClean="0"/>
              <a:t>8</a:t>
            </a:fld>
            <a:endParaRPr lang="de-DE"/>
          </a:p>
        </p:txBody>
      </p:sp>
    </p:spTree>
    <p:extLst>
      <p:ext uri="{BB962C8B-B14F-4D97-AF65-F5344CB8AC3E}">
        <p14:creationId xmlns:p14="http://schemas.microsoft.com/office/powerpoint/2010/main" val="3287658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910F281-DD30-4C4C-9A9B-E621A5370FB6}" type="slidenum">
              <a:rPr lang="de-DE" smtClean="0"/>
              <a:t>9</a:t>
            </a:fld>
            <a:endParaRPr lang="de-DE" dirty="0"/>
          </a:p>
        </p:txBody>
      </p:sp>
    </p:spTree>
    <p:extLst>
      <p:ext uri="{BB962C8B-B14F-4D97-AF65-F5344CB8AC3E}">
        <p14:creationId xmlns:p14="http://schemas.microsoft.com/office/powerpoint/2010/main" val="192504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Vielerlei Anwendungsgebiete</a:t>
            </a:r>
          </a:p>
        </p:txBody>
      </p:sp>
      <p:sp>
        <p:nvSpPr>
          <p:cNvPr id="4" name="Foliennummernplatzhalter 3"/>
          <p:cNvSpPr>
            <a:spLocks noGrp="1"/>
          </p:cNvSpPr>
          <p:nvPr>
            <p:ph type="sldNum" sz="quarter" idx="5"/>
          </p:nvPr>
        </p:nvSpPr>
        <p:spPr/>
        <p:txBody>
          <a:bodyPr/>
          <a:lstStyle/>
          <a:p>
            <a:fld id="{D3AFB1B0-6337-DB47-9926-33BDD62CB011}" type="slidenum">
              <a:rPr lang="de-DE" smtClean="0"/>
              <a:t>11</a:t>
            </a:fld>
            <a:endParaRPr lang="de-DE"/>
          </a:p>
        </p:txBody>
      </p:sp>
    </p:spTree>
    <p:extLst>
      <p:ext uri="{BB962C8B-B14F-4D97-AF65-F5344CB8AC3E}">
        <p14:creationId xmlns:p14="http://schemas.microsoft.com/office/powerpoint/2010/main" val="1175191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gesehen, dass Sprachmodelle Text generieren können, aber wenn sie sehr gut Text generieren können, dann kann man sie benutzen um ganz verschiedene Aufgaben zu erfüllen. </a:t>
            </a:r>
          </a:p>
        </p:txBody>
      </p:sp>
      <p:sp>
        <p:nvSpPr>
          <p:cNvPr id="4" name="Foliennummernplatzhalter 3"/>
          <p:cNvSpPr>
            <a:spLocks noGrp="1"/>
          </p:cNvSpPr>
          <p:nvPr>
            <p:ph type="sldNum" sz="quarter" idx="5"/>
          </p:nvPr>
        </p:nvSpPr>
        <p:spPr/>
        <p:txBody>
          <a:bodyPr/>
          <a:lstStyle/>
          <a:p>
            <a:fld id="{D3AFB1B0-6337-DB47-9926-33BDD62CB011}" type="slidenum">
              <a:rPr lang="de-DE" smtClean="0"/>
              <a:t>12</a:t>
            </a:fld>
            <a:endParaRPr lang="de-DE"/>
          </a:p>
        </p:txBody>
      </p:sp>
    </p:spTree>
    <p:extLst>
      <p:ext uri="{BB962C8B-B14F-4D97-AF65-F5344CB8AC3E}">
        <p14:creationId xmlns:p14="http://schemas.microsoft.com/office/powerpoint/2010/main" val="355526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AD191C-5A8B-9340-AB39-890D229C54B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B2BE505-76F5-1840-9CBD-CD47DD7402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8A4BF408-8252-744F-8F97-A60BDE68A85D}"/>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5" name="Fußzeilenplatzhalter 4">
            <a:extLst>
              <a:ext uri="{FF2B5EF4-FFF2-40B4-BE49-F238E27FC236}">
                <a16:creationId xmlns:a16="http://schemas.microsoft.com/office/drawing/2014/main" id="{089733C1-CFC6-6046-BE7F-324C1D52C57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135A50-8DBF-3D46-BECE-0E388B9A6C0D}"/>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939545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57A10-3849-1A44-819A-6FC67404B03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A32498E-C607-E444-97A4-B7BE30C9895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A32B135-DDD6-284B-A103-609126313D52}"/>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5" name="Fußzeilenplatzhalter 4">
            <a:extLst>
              <a:ext uri="{FF2B5EF4-FFF2-40B4-BE49-F238E27FC236}">
                <a16:creationId xmlns:a16="http://schemas.microsoft.com/office/drawing/2014/main" id="{B643AB6E-2233-5247-A373-ECD0F3B3EEF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37964BE-AF8D-1043-966E-1C56C879469B}"/>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2897135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95B5C0C-8846-C84E-9258-9274567D1837}"/>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CD06622-2A6A-6D43-9F14-EF7299DA1F4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5EAFAD7-277F-B548-9AEB-061FBDC739D5}"/>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5" name="Fußzeilenplatzhalter 4">
            <a:extLst>
              <a:ext uri="{FF2B5EF4-FFF2-40B4-BE49-F238E27FC236}">
                <a16:creationId xmlns:a16="http://schemas.microsoft.com/office/drawing/2014/main" id="{7218C583-1050-CE48-B751-635A29761FB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5944EA3-3523-BC41-A6EA-D37B94188A91}"/>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823503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xx1 – title">
    <p:spTree>
      <p:nvGrpSpPr>
        <p:cNvPr id="1" name=""/>
        <p:cNvGrpSpPr/>
        <p:nvPr/>
      </p:nvGrpSpPr>
      <p:grpSpPr>
        <a:xfrm>
          <a:off x="0" y="0"/>
          <a:ext cx="0" cy="0"/>
          <a:chOff x="0" y="0"/>
          <a:chExt cx="0" cy="0"/>
        </a:xfrm>
      </p:grpSpPr>
      <p:pic>
        <p:nvPicPr>
          <p:cNvPr id="12" name="Bild 19">
            <a:extLst>
              <a:ext uri="{FF2B5EF4-FFF2-40B4-BE49-F238E27FC236}">
                <a16:creationId xmlns:a16="http://schemas.microsoft.com/office/drawing/2014/main" id="{0E3439E0-20FD-4710-BAF0-81837793A64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741426"/>
            <a:ext cx="12192000" cy="4120896"/>
          </a:xfrm>
          <a:prstGeom prst="rect">
            <a:avLst/>
          </a:prstGeom>
        </p:spPr>
      </p:pic>
      <p:sp>
        <p:nvSpPr>
          <p:cNvPr id="8" name="Titel 1"/>
          <p:cNvSpPr>
            <a:spLocks noGrp="1"/>
          </p:cNvSpPr>
          <p:nvPr>
            <p:ph type="ctrTitle" hasCustomPrompt="1"/>
          </p:nvPr>
        </p:nvSpPr>
        <p:spPr>
          <a:xfrm>
            <a:off x="720001" y="648878"/>
            <a:ext cx="7636600" cy="1030836"/>
          </a:xfrm>
          <a:prstGeom prst="rect">
            <a:avLst/>
          </a:prstGeom>
        </p:spPr>
        <p:txBody>
          <a:bodyPr anchor="t">
            <a:noAutofit/>
          </a:bodyPr>
          <a:lstStyle>
            <a:lvl1pPr algn="l">
              <a:lnSpc>
                <a:spcPct val="110000"/>
              </a:lnSpc>
              <a:buClr>
                <a:srgbClr val="AB9E62"/>
              </a:buClr>
              <a:defRPr sz="3000">
                <a:solidFill>
                  <a:schemeClr val="tx1"/>
                </a:solidFill>
                <a:latin typeface="+mj-lt"/>
                <a:cs typeface="Calibri Light" panose="020F0302020204030204" pitchFamily="34" charset="0"/>
              </a:defRPr>
            </a:lvl1pPr>
          </a:lstStyle>
          <a:p>
            <a:r>
              <a:rPr lang="de-DE"/>
              <a:t>Mastertitelformat bearbeiten</a:t>
            </a:r>
            <a:br>
              <a:rPr lang="de-DE"/>
            </a:br>
            <a:r>
              <a:rPr lang="de-DE"/>
              <a:t>zweizeilig</a:t>
            </a:r>
          </a:p>
        </p:txBody>
      </p:sp>
      <p:sp>
        <p:nvSpPr>
          <p:cNvPr id="9" name="Bildplatzhalter 24"/>
          <p:cNvSpPr>
            <a:spLocks noGrp="1"/>
          </p:cNvSpPr>
          <p:nvPr>
            <p:ph type="pic" sz="quarter" idx="20" hasCustomPrompt="1"/>
          </p:nvPr>
        </p:nvSpPr>
        <p:spPr>
          <a:xfrm>
            <a:off x="719999" y="4231054"/>
            <a:ext cx="792000" cy="468000"/>
          </a:xfrm>
          <a:prstGeom prst="rect">
            <a:avLst/>
          </a:prstGeom>
        </p:spPr>
        <p:txBody>
          <a:bodyPr>
            <a:normAutofit/>
          </a:bodyPr>
          <a:lstStyle>
            <a:lvl1pPr marL="0" indent="0" algn="l">
              <a:buFont typeface="Arial" pitchFamily="34" charset="0"/>
              <a:buNone/>
              <a:defRPr sz="1200"/>
            </a:lvl1pPr>
          </a:lstStyle>
          <a:p>
            <a:r>
              <a:rPr lang="de-DE"/>
              <a:t>Partner Logo</a:t>
            </a:r>
          </a:p>
        </p:txBody>
      </p:sp>
      <p:sp>
        <p:nvSpPr>
          <p:cNvPr id="10" name="Untertitel 2"/>
          <p:cNvSpPr>
            <a:spLocks noGrp="1"/>
          </p:cNvSpPr>
          <p:nvPr>
            <p:ph type="subTitle" idx="1"/>
          </p:nvPr>
        </p:nvSpPr>
        <p:spPr>
          <a:xfrm>
            <a:off x="720000" y="1692966"/>
            <a:ext cx="7636601" cy="984323"/>
          </a:xfrm>
          <a:prstGeom prst="rect">
            <a:avLst/>
          </a:prstGeom>
        </p:spPr>
        <p:txBody>
          <a:bodyPr anchor="t">
            <a:normAutofit/>
          </a:bodyPr>
          <a:lstStyle>
            <a:lvl1pPr marL="0" indent="0" algn="l">
              <a:lnSpc>
                <a:spcPct val="110000"/>
              </a:lnSpc>
              <a:spcAft>
                <a:spcPts val="0"/>
              </a:spcAft>
              <a:buNone/>
              <a:defRPr sz="2000">
                <a:solidFill>
                  <a:schemeClr val="tx1"/>
                </a:solidFill>
                <a:latin typeface="+mj-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11" name="Textplatzhalter 28"/>
          <p:cNvSpPr>
            <a:spLocks noGrp="1"/>
          </p:cNvSpPr>
          <p:nvPr>
            <p:ph type="body" sz="quarter" idx="16" hasCustomPrompt="1"/>
          </p:nvPr>
        </p:nvSpPr>
        <p:spPr>
          <a:xfrm>
            <a:off x="719999" y="3084574"/>
            <a:ext cx="5376001" cy="344426"/>
          </a:xfrm>
          <a:prstGeom prst="rect">
            <a:avLst/>
          </a:prstGeom>
        </p:spPr>
        <p:txBody>
          <a:bodyPr vert="horz" lIns="0" tIns="0" rIns="0" bIns="0" anchor="t">
            <a:noAutofit/>
          </a:bodyPr>
          <a:lstStyle>
            <a:lvl1pPr marL="0" indent="0">
              <a:spcBef>
                <a:spcPts val="0"/>
              </a:spcBef>
              <a:buNone/>
              <a:defRPr sz="1400" baseline="0">
                <a:solidFill>
                  <a:schemeClr val="tx1"/>
                </a:solidFill>
                <a:latin typeface="+mj-lt"/>
                <a:cs typeface="Calibri" panose="020F0502020204030204" pitchFamily="34" charset="0"/>
              </a:defRPr>
            </a:lvl1pPr>
          </a:lstStyle>
          <a:p>
            <a:pPr lvl="0"/>
            <a:r>
              <a:rPr lang="de-DE"/>
              <a:t>Name Referent</a:t>
            </a:r>
          </a:p>
        </p:txBody>
      </p:sp>
      <p:sp>
        <p:nvSpPr>
          <p:cNvPr id="3" name="Textplatzhalter 2"/>
          <p:cNvSpPr>
            <a:spLocks noGrp="1"/>
          </p:cNvSpPr>
          <p:nvPr>
            <p:ph type="body" sz="quarter" idx="21" hasCustomPrompt="1"/>
          </p:nvPr>
        </p:nvSpPr>
        <p:spPr>
          <a:xfrm>
            <a:off x="720725" y="3429001"/>
            <a:ext cx="5375275" cy="368806"/>
          </a:xfrm>
        </p:spPr>
        <p:txBody>
          <a:bodyPr anchor="t"/>
          <a:lstStyle>
            <a:lvl1pPr marL="0" indent="0">
              <a:buNone/>
              <a:defRPr sz="1400">
                <a:solidFill>
                  <a:schemeClr val="bg2"/>
                </a:solidFill>
                <a:latin typeface="+mj-lt"/>
                <a:cs typeface="Calibri" panose="020F0502020204030204" pitchFamily="34" charset="0"/>
              </a:defRPr>
            </a:lvl1pPr>
          </a:lstStyle>
          <a:p>
            <a:pPr lvl="0"/>
            <a:r>
              <a:rPr lang="de-DE"/>
              <a:t>Ort / Datum</a:t>
            </a:r>
          </a:p>
        </p:txBody>
      </p:sp>
      <p:pic>
        <p:nvPicPr>
          <p:cNvPr id="14" name="Bild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299929" y="735902"/>
            <a:ext cx="2140638" cy="474490"/>
          </a:xfrm>
          <a:prstGeom prst="rect">
            <a:avLst/>
          </a:prstGeom>
        </p:spPr>
      </p:pic>
    </p:spTree>
    <p:extLst>
      <p:ext uri="{BB962C8B-B14F-4D97-AF65-F5344CB8AC3E}">
        <p14:creationId xmlns:p14="http://schemas.microsoft.com/office/powerpoint/2010/main" val="403110848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4906E3-6920-324E-8FFA-2FAE248F01E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678D9EA9-3F92-A041-92F6-FD9459B5249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B639F87-32DB-C04C-891A-67432D2476A9}"/>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5" name="Fußzeilenplatzhalter 4">
            <a:extLst>
              <a:ext uri="{FF2B5EF4-FFF2-40B4-BE49-F238E27FC236}">
                <a16:creationId xmlns:a16="http://schemas.microsoft.com/office/drawing/2014/main" id="{A8D13AB5-82A7-5540-B20B-7DFB875C325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004B758-6320-5B45-B46D-7F2FDDE47D3A}"/>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2423731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D2952-3D81-9849-8498-0B803E95E9BA}"/>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0520B0BA-F28E-284F-A6AA-18EC3E14A0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006FD6F-3D79-CA47-BE38-A5EE8EDC0C09}"/>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5" name="Fußzeilenplatzhalter 4">
            <a:extLst>
              <a:ext uri="{FF2B5EF4-FFF2-40B4-BE49-F238E27FC236}">
                <a16:creationId xmlns:a16="http://schemas.microsoft.com/office/drawing/2014/main" id="{D4DE170F-93B7-D342-B92A-A2EE9B24C29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95C47A5-F78E-034A-AB32-212D73F17C4A}"/>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994000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32DBA1-BC3B-1844-ABA8-07B6538B973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FF0FEA1-2C88-A64A-9D7D-62B64B76BC35}"/>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A9FC730D-C246-5E4D-9931-9A9D3732E10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D1441695-6C7F-3943-BE07-3440A3071BF7}"/>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6" name="Fußzeilenplatzhalter 5">
            <a:extLst>
              <a:ext uri="{FF2B5EF4-FFF2-40B4-BE49-F238E27FC236}">
                <a16:creationId xmlns:a16="http://schemas.microsoft.com/office/drawing/2014/main" id="{4D999FB8-3BB4-5542-975F-5C4074526D6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4234CF5-F20A-1B4F-B2AA-7A3553BDBA05}"/>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1509380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CB845F-50FA-004F-8534-03C2C804CED0}"/>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4108777B-6700-F345-BF34-A5A215598F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530A4F7-DE29-DB44-B922-7D2FC933D4A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5EF29FF-07E1-6846-A38C-B38812EDA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CA25CAC9-DF7A-8145-8877-F26C20C30355}"/>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94250A8-593C-414D-97EB-628788521515}"/>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8" name="Fußzeilenplatzhalter 7">
            <a:extLst>
              <a:ext uri="{FF2B5EF4-FFF2-40B4-BE49-F238E27FC236}">
                <a16:creationId xmlns:a16="http://schemas.microsoft.com/office/drawing/2014/main" id="{33B1C702-FC7B-A948-B226-0924B074E4A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026F4F9-D625-5A48-8386-92D824C03954}"/>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3401929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C14749-2B87-B648-BF41-553A36735832}"/>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835FD74-C8D4-CA4F-902F-387D612B67D6}"/>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4" name="Fußzeilenplatzhalter 3">
            <a:extLst>
              <a:ext uri="{FF2B5EF4-FFF2-40B4-BE49-F238E27FC236}">
                <a16:creationId xmlns:a16="http://schemas.microsoft.com/office/drawing/2014/main" id="{EEEEEC90-1C98-7F4A-9616-6C496AA8349E}"/>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9C2E728-BE44-3440-807B-1C571D4609B8}"/>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172263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C27B5DD-EDA8-6A4B-B552-BB377D9B754B}"/>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3" name="Fußzeilenplatzhalter 2">
            <a:extLst>
              <a:ext uri="{FF2B5EF4-FFF2-40B4-BE49-F238E27FC236}">
                <a16:creationId xmlns:a16="http://schemas.microsoft.com/office/drawing/2014/main" id="{E77C6662-1DBD-3C4E-9707-68085698E5B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824AFB58-47BA-6145-82A7-AA8DD9F28555}"/>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2904819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F19081-0D73-9246-8CEF-DC6CF2615C5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1924CC7F-0302-594B-BDFA-BE7D74FAFE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A0303BE-A555-6F41-8322-76D4C2188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67E1E62-DDDB-6042-8124-B4838CAF6C80}"/>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6" name="Fußzeilenplatzhalter 5">
            <a:extLst>
              <a:ext uri="{FF2B5EF4-FFF2-40B4-BE49-F238E27FC236}">
                <a16:creationId xmlns:a16="http://schemas.microsoft.com/office/drawing/2014/main" id="{BD40EEAC-C73D-3E42-A982-CCB640C9D99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9B63305-41E3-9041-9FFD-36EE3349C64D}"/>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3675793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748FC3-1786-B04D-B6F7-BD3F316B7C0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C4174E4-4BE3-7940-83F4-259E92529E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B96412C3-44ED-CD4A-B506-8324BC9EA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0AA8B90-2B1D-D24C-A164-F9AF38E10DC7}"/>
              </a:ext>
            </a:extLst>
          </p:cNvPr>
          <p:cNvSpPr>
            <a:spLocks noGrp="1"/>
          </p:cNvSpPr>
          <p:nvPr>
            <p:ph type="dt" sz="half" idx="10"/>
          </p:nvPr>
        </p:nvSpPr>
        <p:spPr/>
        <p:txBody>
          <a:bodyPr/>
          <a:lstStyle/>
          <a:p>
            <a:fld id="{F31A3BB9-1C44-3E4A-A7CD-88DF43B643F1}" type="datetimeFigureOut">
              <a:rPr lang="de-DE" smtClean="0"/>
              <a:t>15.10.20</a:t>
            </a:fld>
            <a:endParaRPr lang="de-DE"/>
          </a:p>
        </p:txBody>
      </p:sp>
      <p:sp>
        <p:nvSpPr>
          <p:cNvPr id="6" name="Fußzeilenplatzhalter 5">
            <a:extLst>
              <a:ext uri="{FF2B5EF4-FFF2-40B4-BE49-F238E27FC236}">
                <a16:creationId xmlns:a16="http://schemas.microsoft.com/office/drawing/2014/main" id="{E9BBB105-9359-EA45-B666-91C434E0335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79E60AE-7172-3A4B-8455-1111534CB297}"/>
              </a:ext>
            </a:extLst>
          </p:cNvPr>
          <p:cNvSpPr>
            <a:spLocks noGrp="1"/>
          </p:cNvSpPr>
          <p:nvPr>
            <p:ph type="sldNum" sz="quarter" idx="12"/>
          </p:nvPr>
        </p:nvSpPr>
        <p:spPr/>
        <p:txBody>
          <a:bodyPr/>
          <a:lstStyle/>
          <a:p>
            <a:fld id="{503D13B4-9216-CC41-8ACE-5738545D234B}" type="slidenum">
              <a:rPr lang="de-DE" smtClean="0"/>
              <a:t>‹Nr.›</a:t>
            </a:fld>
            <a:endParaRPr lang="de-DE"/>
          </a:p>
        </p:txBody>
      </p:sp>
    </p:spTree>
    <p:extLst>
      <p:ext uri="{BB962C8B-B14F-4D97-AF65-F5344CB8AC3E}">
        <p14:creationId xmlns:p14="http://schemas.microsoft.com/office/powerpoint/2010/main" val="14136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E102426-DE0C-024E-883C-4E2BC5107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55C2AC1-0DC7-C149-A816-4F10494ACB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3E15B3C-8254-B841-8505-FC68A3B27A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1A3BB9-1C44-3E4A-A7CD-88DF43B643F1}" type="datetimeFigureOut">
              <a:rPr lang="de-DE" smtClean="0"/>
              <a:t>15.10.20</a:t>
            </a:fld>
            <a:endParaRPr lang="de-DE"/>
          </a:p>
        </p:txBody>
      </p:sp>
      <p:sp>
        <p:nvSpPr>
          <p:cNvPr id="5" name="Fußzeilenplatzhalter 4">
            <a:extLst>
              <a:ext uri="{FF2B5EF4-FFF2-40B4-BE49-F238E27FC236}">
                <a16:creationId xmlns:a16="http://schemas.microsoft.com/office/drawing/2014/main" id="{14E81975-C921-3D4E-BA78-F44C05A225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567843A3-49AC-8B4A-976F-CE2F04B37C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3D13B4-9216-CC41-8ACE-5738545D234B}" type="slidenum">
              <a:rPr lang="de-DE" smtClean="0"/>
              <a:t>‹Nr.›</a:t>
            </a:fld>
            <a:endParaRPr lang="de-DE"/>
          </a:p>
        </p:txBody>
      </p:sp>
    </p:spTree>
    <p:extLst>
      <p:ext uri="{BB962C8B-B14F-4D97-AF65-F5344CB8AC3E}">
        <p14:creationId xmlns:p14="http://schemas.microsoft.com/office/powerpoint/2010/main" val="4035889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fZSFNUT6iY8?feature=oembe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20001" y="1552145"/>
            <a:ext cx="8958837" cy="1030836"/>
          </a:xfrm>
        </p:spPr>
        <p:txBody>
          <a:bodyPr/>
          <a:lstStyle/>
          <a:p>
            <a:r>
              <a:rPr lang="de-DE" sz="6000" dirty="0"/>
              <a:t>Transformer-Sprachmodelle</a:t>
            </a:r>
          </a:p>
        </p:txBody>
      </p:sp>
      <p:sp>
        <p:nvSpPr>
          <p:cNvPr id="11" name="Textplatzhalter 10"/>
          <p:cNvSpPr>
            <a:spLocks noGrp="1"/>
          </p:cNvSpPr>
          <p:nvPr>
            <p:ph type="body" sz="quarter" idx="16"/>
          </p:nvPr>
        </p:nvSpPr>
        <p:spPr>
          <a:xfrm>
            <a:off x="720001" y="4568317"/>
            <a:ext cx="5376001" cy="344426"/>
          </a:xfrm>
        </p:spPr>
        <p:txBody>
          <a:bodyPr/>
          <a:lstStyle/>
          <a:p>
            <a:r>
              <a:rPr lang="de-DE" dirty="0"/>
              <a:t>Philipp Bongartz, GFU, 15.10.2020</a:t>
            </a:r>
          </a:p>
        </p:txBody>
      </p:sp>
    </p:spTree>
    <p:extLst>
      <p:ext uri="{BB962C8B-B14F-4D97-AF65-F5344CB8AC3E}">
        <p14:creationId xmlns:p14="http://schemas.microsoft.com/office/powerpoint/2010/main" val="770885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uppieren 81">
            <a:extLst>
              <a:ext uri="{FF2B5EF4-FFF2-40B4-BE49-F238E27FC236}">
                <a16:creationId xmlns:a16="http://schemas.microsoft.com/office/drawing/2014/main" id="{0D53D563-F397-604C-904B-01D1B042E1D9}"/>
              </a:ext>
            </a:extLst>
          </p:cNvPr>
          <p:cNvGrpSpPr/>
          <p:nvPr/>
        </p:nvGrpSpPr>
        <p:grpSpPr>
          <a:xfrm>
            <a:off x="2791528" y="1888365"/>
            <a:ext cx="2742864" cy="4127156"/>
            <a:chOff x="4571999" y="1285103"/>
            <a:chExt cx="2742864" cy="4127156"/>
          </a:xfrm>
        </p:grpSpPr>
        <p:sp>
          <p:nvSpPr>
            <p:cNvPr id="24" name="Abgerundetes Rechteck 23">
              <a:extLst>
                <a:ext uri="{FF2B5EF4-FFF2-40B4-BE49-F238E27FC236}">
                  <a16:creationId xmlns:a16="http://schemas.microsoft.com/office/drawing/2014/main" id="{1544BBA8-0D2F-A04B-9E6B-E09BE97A850C}"/>
                </a:ext>
              </a:extLst>
            </p:cNvPr>
            <p:cNvSpPr/>
            <p:nvPr/>
          </p:nvSpPr>
          <p:spPr>
            <a:xfrm>
              <a:off x="4571999" y="1285103"/>
              <a:ext cx="2631989" cy="4127156"/>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Abgerundetes Rechteck 24">
              <a:extLst>
                <a:ext uri="{FF2B5EF4-FFF2-40B4-BE49-F238E27FC236}">
                  <a16:creationId xmlns:a16="http://schemas.microsoft.com/office/drawing/2014/main" id="{2B431337-9E2B-E14F-A3A5-4FFE3A3D842D}"/>
                </a:ext>
              </a:extLst>
            </p:cNvPr>
            <p:cNvSpPr/>
            <p:nvPr/>
          </p:nvSpPr>
          <p:spPr>
            <a:xfrm>
              <a:off x="4947540" y="3915103"/>
              <a:ext cx="1324303" cy="42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DotProduct</a:t>
              </a:r>
            </a:p>
          </p:txBody>
        </p:sp>
        <p:sp>
          <p:nvSpPr>
            <p:cNvPr id="26" name="Abgerundetes Rechteck 25">
              <a:extLst>
                <a:ext uri="{FF2B5EF4-FFF2-40B4-BE49-F238E27FC236}">
                  <a16:creationId xmlns:a16="http://schemas.microsoft.com/office/drawing/2014/main" id="{F544A455-9E54-164C-AD60-F677C95A168D}"/>
                </a:ext>
              </a:extLst>
            </p:cNvPr>
            <p:cNvSpPr/>
            <p:nvPr/>
          </p:nvSpPr>
          <p:spPr>
            <a:xfrm>
              <a:off x="4947540" y="3160987"/>
              <a:ext cx="1324304" cy="42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Scaling</a:t>
              </a:r>
            </a:p>
          </p:txBody>
        </p:sp>
        <p:sp>
          <p:nvSpPr>
            <p:cNvPr id="27" name="Abgerundetes Rechteck 26">
              <a:extLst>
                <a:ext uri="{FF2B5EF4-FFF2-40B4-BE49-F238E27FC236}">
                  <a16:creationId xmlns:a16="http://schemas.microsoft.com/office/drawing/2014/main" id="{77AC16F1-4836-5940-958B-64E4075FB44B}"/>
                </a:ext>
              </a:extLst>
            </p:cNvPr>
            <p:cNvSpPr/>
            <p:nvPr/>
          </p:nvSpPr>
          <p:spPr>
            <a:xfrm>
              <a:off x="4947538" y="2406871"/>
              <a:ext cx="1324303" cy="42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SoftMax</a:t>
              </a:r>
            </a:p>
          </p:txBody>
        </p:sp>
        <p:sp>
          <p:nvSpPr>
            <p:cNvPr id="28" name="Abgerundetes Rechteck 27">
              <a:extLst>
                <a:ext uri="{FF2B5EF4-FFF2-40B4-BE49-F238E27FC236}">
                  <a16:creationId xmlns:a16="http://schemas.microsoft.com/office/drawing/2014/main" id="{D9784698-FF8E-714A-9999-5C6D7E63AD9C}"/>
                </a:ext>
              </a:extLst>
            </p:cNvPr>
            <p:cNvSpPr/>
            <p:nvPr/>
          </p:nvSpPr>
          <p:spPr>
            <a:xfrm>
              <a:off x="4947538" y="1652755"/>
              <a:ext cx="1902374" cy="4204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WeightedSum</a:t>
              </a:r>
            </a:p>
          </p:txBody>
        </p:sp>
        <p:sp>
          <p:nvSpPr>
            <p:cNvPr id="29" name="Textfeld 28">
              <a:extLst>
                <a:ext uri="{FF2B5EF4-FFF2-40B4-BE49-F238E27FC236}">
                  <a16:creationId xmlns:a16="http://schemas.microsoft.com/office/drawing/2014/main" id="{FDBA2687-8D73-C140-BAB0-89DCCC36DD36}"/>
                </a:ext>
              </a:extLst>
            </p:cNvPr>
            <p:cNvSpPr txBox="1"/>
            <p:nvPr/>
          </p:nvSpPr>
          <p:spPr>
            <a:xfrm>
              <a:off x="5084173" y="4725013"/>
              <a:ext cx="504497" cy="523220"/>
            </a:xfrm>
            <a:prstGeom prst="rect">
              <a:avLst/>
            </a:prstGeom>
            <a:noFill/>
          </p:spPr>
          <p:txBody>
            <a:bodyPr wrap="square" rtlCol="0">
              <a:spAutoFit/>
            </a:bodyPr>
            <a:lstStyle/>
            <a:p>
              <a:r>
                <a:rPr lang="de-DE" sz="2800" b="1" dirty="0"/>
                <a:t>Q</a:t>
              </a:r>
            </a:p>
          </p:txBody>
        </p:sp>
        <p:sp>
          <p:nvSpPr>
            <p:cNvPr id="30" name="Textfeld 29">
              <a:extLst>
                <a:ext uri="{FF2B5EF4-FFF2-40B4-BE49-F238E27FC236}">
                  <a16:creationId xmlns:a16="http://schemas.microsoft.com/office/drawing/2014/main" id="{A277B541-7CAA-2345-8F54-9DC27C352368}"/>
                </a:ext>
              </a:extLst>
            </p:cNvPr>
            <p:cNvSpPr txBox="1"/>
            <p:nvPr/>
          </p:nvSpPr>
          <p:spPr>
            <a:xfrm>
              <a:off x="5756837" y="4725013"/>
              <a:ext cx="565568" cy="523220"/>
            </a:xfrm>
            <a:prstGeom prst="rect">
              <a:avLst/>
            </a:prstGeom>
            <a:noFill/>
          </p:spPr>
          <p:txBody>
            <a:bodyPr wrap="square" rtlCol="0">
              <a:spAutoFit/>
            </a:bodyPr>
            <a:lstStyle/>
            <a:p>
              <a:r>
                <a:rPr lang="de-DE" sz="2800" b="1" dirty="0"/>
                <a:t>Ks</a:t>
              </a:r>
            </a:p>
          </p:txBody>
        </p:sp>
        <p:sp>
          <p:nvSpPr>
            <p:cNvPr id="31" name="Textfeld 30">
              <a:extLst>
                <a:ext uri="{FF2B5EF4-FFF2-40B4-BE49-F238E27FC236}">
                  <a16:creationId xmlns:a16="http://schemas.microsoft.com/office/drawing/2014/main" id="{DCEC239F-8711-A344-956F-FA6A88E69D48}"/>
                </a:ext>
              </a:extLst>
            </p:cNvPr>
            <p:cNvSpPr txBox="1"/>
            <p:nvPr/>
          </p:nvSpPr>
          <p:spPr>
            <a:xfrm>
              <a:off x="6429501" y="4725013"/>
              <a:ext cx="885362" cy="523220"/>
            </a:xfrm>
            <a:prstGeom prst="rect">
              <a:avLst/>
            </a:prstGeom>
            <a:noFill/>
          </p:spPr>
          <p:txBody>
            <a:bodyPr wrap="square" rtlCol="0">
              <a:spAutoFit/>
            </a:bodyPr>
            <a:lstStyle/>
            <a:p>
              <a:r>
                <a:rPr lang="de-DE" sz="2800" b="1" dirty="0"/>
                <a:t>Vs</a:t>
              </a:r>
            </a:p>
          </p:txBody>
        </p:sp>
        <p:cxnSp>
          <p:nvCxnSpPr>
            <p:cNvPr id="32" name="Gerade Verbindung mit Pfeil 31">
              <a:extLst>
                <a:ext uri="{FF2B5EF4-FFF2-40B4-BE49-F238E27FC236}">
                  <a16:creationId xmlns:a16="http://schemas.microsoft.com/office/drawing/2014/main" id="{408DB2B7-5443-3047-BEC0-3ACDDAEF2A17}"/>
                </a:ext>
              </a:extLst>
            </p:cNvPr>
            <p:cNvCxnSpPr/>
            <p:nvPr/>
          </p:nvCxnSpPr>
          <p:spPr>
            <a:xfrm flipV="1">
              <a:off x="6618684" y="2127019"/>
              <a:ext cx="0" cy="262800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377A07DB-A673-8A48-828E-CFCCBA1FF751}"/>
                </a:ext>
              </a:extLst>
            </p:cNvPr>
            <p:cNvCxnSpPr/>
            <p:nvPr/>
          </p:nvCxnSpPr>
          <p:spPr>
            <a:xfrm flipV="1">
              <a:off x="5943181" y="4402084"/>
              <a:ext cx="0" cy="36000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4" name="Gerade Verbindung mit Pfeil 33">
              <a:extLst>
                <a:ext uri="{FF2B5EF4-FFF2-40B4-BE49-F238E27FC236}">
                  <a16:creationId xmlns:a16="http://schemas.microsoft.com/office/drawing/2014/main" id="{107B63E3-F1CC-9748-AA4E-6E179F95F21D}"/>
                </a:ext>
              </a:extLst>
            </p:cNvPr>
            <p:cNvCxnSpPr/>
            <p:nvPr/>
          </p:nvCxnSpPr>
          <p:spPr>
            <a:xfrm flipV="1">
              <a:off x="5292393" y="4402084"/>
              <a:ext cx="0" cy="360000"/>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5" name="Gerade Verbindung mit Pfeil 34">
              <a:extLst>
                <a:ext uri="{FF2B5EF4-FFF2-40B4-BE49-F238E27FC236}">
                  <a16:creationId xmlns:a16="http://schemas.microsoft.com/office/drawing/2014/main" id="{21A287AD-52A0-9F4A-883F-6B96CAA65C6C}"/>
                </a:ext>
              </a:extLst>
            </p:cNvPr>
            <p:cNvCxnSpPr>
              <a:cxnSpLocks/>
            </p:cNvCxnSpPr>
            <p:nvPr/>
          </p:nvCxnSpPr>
          <p:spPr>
            <a:xfrm flipV="1">
              <a:off x="5596483" y="2127019"/>
              <a:ext cx="0" cy="230183"/>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6" name="Gerade Verbindung mit Pfeil 35">
              <a:extLst>
                <a:ext uri="{FF2B5EF4-FFF2-40B4-BE49-F238E27FC236}">
                  <a16:creationId xmlns:a16="http://schemas.microsoft.com/office/drawing/2014/main" id="{68C2FBA4-0CF7-324D-9111-75924FBA38BC}"/>
                </a:ext>
              </a:extLst>
            </p:cNvPr>
            <p:cNvCxnSpPr>
              <a:cxnSpLocks/>
            </p:cNvCxnSpPr>
            <p:nvPr/>
          </p:nvCxnSpPr>
          <p:spPr>
            <a:xfrm flipV="1">
              <a:off x="5596483" y="2864355"/>
              <a:ext cx="0" cy="230183"/>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37" name="Gerade Verbindung mit Pfeil 36">
              <a:extLst>
                <a:ext uri="{FF2B5EF4-FFF2-40B4-BE49-F238E27FC236}">
                  <a16:creationId xmlns:a16="http://schemas.microsoft.com/office/drawing/2014/main" id="{D398AF0C-FCC5-F74E-9269-85AA2307BDA8}"/>
                </a:ext>
              </a:extLst>
            </p:cNvPr>
            <p:cNvCxnSpPr>
              <a:cxnSpLocks/>
            </p:cNvCxnSpPr>
            <p:nvPr/>
          </p:nvCxnSpPr>
          <p:spPr>
            <a:xfrm flipV="1">
              <a:off x="5588670" y="3618471"/>
              <a:ext cx="0" cy="230183"/>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grpSp>
      <p:sp>
        <p:nvSpPr>
          <p:cNvPr id="122" name="Textfeld 121">
            <a:extLst>
              <a:ext uri="{FF2B5EF4-FFF2-40B4-BE49-F238E27FC236}">
                <a16:creationId xmlns:a16="http://schemas.microsoft.com/office/drawing/2014/main" id="{82420ECB-4C11-FE42-8892-5E5BDEDEC32B}"/>
              </a:ext>
            </a:extLst>
          </p:cNvPr>
          <p:cNvSpPr txBox="1"/>
          <p:nvPr/>
        </p:nvSpPr>
        <p:spPr>
          <a:xfrm>
            <a:off x="1145527" y="370953"/>
            <a:ext cx="6716967" cy="1338828"/>
          </a:xfrm>
          <a:prstGeom prst="rect">
            <a:avLst/>
          </a:prstGeom>
          <a:noFill/>
        </p:spPr>
        <p:txBody>
          <a:bodyPr wrap="none" rtlCol="0">
            <a:spAutoFit/>
          </a:bodyPr>
          <a:lstStyle/>
          <a:p>
            <a:pPr>
              <a:lnSpc>
                <a:spcPct val="150000"/>
              </a:lnSpc>
            </a:pPr>
            <a:r>
              <a:rPr lang="de-DE" dirty="0"/>
              <a:t>Wie wird der Vektor verwurstet?</a:t>
            </a:r>
          </a:p>
          <a:p>
            <a:pPr marL="342900" indent="-342900">
              <a:buFont typeface="+mj-lt"/>
              <a:buAutoNum type="arabicPeriod"/>
            </a:pPr>
            <a:r>
              <a:rPr lang="de-DE" dirty="0"/>
              <a:t>Er wird in einen Vektor </a:t>
            </a:r>
            <a:r>
              <a:rPr lang="de-DE" b="1" dirty="0"/>
              <a:t>Q</a:t>
            </a:r>
            <a:r>
              <a:rPr lang="de-DE" dirty="0"/>
              <a:t> verwandelt.</a:t>
            </a:r>
          </a:p>
          <a:p>
            <a:pPr marL="342900" indent="-342900">
              <a:buFont typeface="+mj-lt"/>
              <a:buAutoNum type="arabicPeriod"/>
            </a:pPr>
            <a:r>
              <a:rPr lang="de-DE" dirty="0"/>
              <a:t>Dann mit den </a:t>
            </a:r>
            <a:r>
              <a:rPr lang="de-DE" b="1" dirty="0"/>
              <a:t>K</a:t>
            </a:r>
            <a:r>
              <a:rPr lang="de-DE" dirty="0"/>
              <a:t>eys des Kontextes verglichen.</a:t>
            </a:r>
          </a:p>
          <a:p>
            <a:pPr marL="342900" indent="-342900">
              <a:buFont typeface="+mj-lt"/>
              <a:buAutoNum type="arabicPeriod"/>
            </a:pPr>
            <a:r>
              <a:rPr lang="de-DE" dirty="0"/>
              <a:t>Und dann aus den </a:t>
            </a:r>
            <a:r>
              <a:rPr lang="de-DE" b="1" dirty="0"/>
              <a:t>V</a:t>
            </a:r>
            <a:r>
              <a:rPr lang="de-DE" dirty="0"/>
              <a:t>alues des Kontextes gewichtet neu berechnet.</a:t>
            </a:r>
          </a:p>
        </p:txBody>
      </p:sp>
      <p:grpSp>
        <p:nvGrpSpPr>
          <p:cNvPr id="132" name="Gruppieren 131">
            <a:extLst>
              <a:ext uri="{FF2B5EF4-FFF2-40B4-BE49-F238E27FC236}">
                <a16:creationId xmlns:a16="http://schemas.microsoft.com/office/drawing/2014/main" id="{8C137348-4E4D-FC46-8261-CAB471A5C673}"/>
              </a:ext>
            </a:extLst>
          </p:cNvPr>
          <p:cNvGrpSpPr/>
          <p:nvPr/>
        </p:nvGrpSpPr>
        <p:grpSpPr>
          <a:xfrm>
            <a:off x="6387112" y="2197650"/>
            <a:ext cx="725389" cy="537146"/>
            <a:chOff x="5988248" y="4681912"/>
            <a:chExt cx="725389" cy="537146"/>
          </a:xfrm>
        </p:grpSpPr>
        <p:sp>
          <p:nvSpPr>
            <p:cNvPr id="124" name="Abgerundetes Rechteck 123">
              <a:extLst>
                <a:ext uri="{FF2B5EF4-FFF2-40B4-BE49-F238E27FC236}">
                  <a16:creationId xmlns:a16="http://schemas.microsoft.com/office/drawing/2014/main" id="{5B0027B6-4C29-6841-A45B-7C4F611AF7C3}"/>
                </a:ext>
              </a:extLst>
            </p:cNvPr>
            <p:cNvSpPr/>
            <p:nvPr/>
          </p:nvSpPr>
          <p:spPr>
            <a:xfrm>
              <a:off x="5988248" y="4681912"/>
              <a:ext cx="406212"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5" name="Textfeld 124">
              <a:extLst>
                <a:ext uri="{FF2B5EF4-FFF2-40B4-BE49-F238E27FC236}">
                  <a16:creationId xmlns:a16="http://schemas.microsoft.com/office/drawing/2014/main" id="{B034533E-A512-5F41-8C97-AF04D6F34E75}"/>
                </a:ext>
              </a:extLst>
            </p:cNvPr>
            <p:cNvSpPr txBox="1"/>
            <p:nvPr/>
          </p:nvSpPr>
          <p:spPr>
            <a:xfrm>
              <a:off x="6017048" y="4695838"/>
              <a:ext cx="696589" cy="523220"/>
            </a:xfrm>
            <a:prstGeom prst="rect">
              <a:avLst/>
            </a:prstGeom>
            <a:noFill/>
          </p:spPr>
          <p:txBody>
            <a:bodyPr wrap="square" rtlCol="0">
              <a:spAutoFit/>
            </a:bodyPr>
            <a:lstStyle/>
            <a:p>
              <a:r>
                <a:rPr lang="de-DE" sz="2800" b="1" dirty="0">
                  <a:solidFill>
                    <a:schemeClr val="bg1"/>
                  </a:solidFill>
                </a:rPr>
                <a:t>V</a:t>
              </a:r>
            </a:p>
          </p:txBody>
        </p:sp>
      </p:grpSp>
      <p:grpSp>
        <p:nvGrpSpPr>
          <p:cNvPr id="133" name="Gruppieren 132">
            <a:extLst>
              <a:ext uri="{FF2B5EF4-FFF2-40B4-BE49-F238E27FC236}">
                <a16:creationId xmlns:a16="http://schemas.microsoft.com/office/drawing/2014/main" id="{77EEE468-32CC-9847-988A-C40715DD5F6A}"/>
              </a:ext>
            </a:extLst>
          </p:cNvPr>
          <p:cNvGrpSpPr/>
          <p:nvPr/>
        </p:nvGrpSpPr>
        <p:grpSpPr>
          <a:xfrm>
            <a:off x="1687083" y="5328275"/>
            <a:ext cx="725389" cy="537146"/>
            <a:chOff x="5988248" y="4681912"/>
            <a:chExt cx="725389" cy="537146"/>
          </a:xfrm>
        </p:grpSpPr>
        <p:sp>
          <p:nvSpPr>
            <p:cNvPr id="134" name="Abgerundetes Rechteck 133">
              <a:extLst>
                <a:ext uri="{FF2B5EF4-FFF2-40B4-BE49-F238E27FC236}">
                  <a16:creationId xmlns:a16="http://schemas.microsoft.com/office/drawing/2014/main" id="{E3B5F5C2-E384-7546-B34D-414CD50FB094}"/>
                </a:ext>
              </a:extLst>
            </p:cNvPr>
            <p:cNvSpPr/>
            <p:nvPr/>
          </p:nvSpPr>
          <p:spPr>
            <a:xfrm>
              <a:off x="5988248" y="4681912"/>
              <a:ext cx="406212"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5" name="Textfeld 134">
              <a:extLst>
                <a:ext uri="{FF2B5EF4-FFF2-40B4-BE49-F238E27FC236}">
                  <a16:creationId xmlns:a16="http://schemas.microsoft.com/office/drawing/2014/main" id="{EE7F52A7-F646-C245-A232-155CC3CA2E2B}"/>
                </a:ext>
              </a:extLst>
            </p:cNvPr>
            <p:cNvSpPr txBox="1"/>
            <p:nvPr/>
          </p:nvSpPr>
          <p:spPr>
            <a:xfrm>
              <a:off x="6017048" y="4695838"/>
              <a:ext cx="696589" cy="523220"/>
            </a:xfrm>
            <a:prstGeom prst="rect">
              <a:avLst/>
            </a:prstGeom>
            <a:noFill/>
          </p:spPr>
          <p:txBody>
            <a:bodyPr wrap="square" rtlCol="0">
              <a:spAutoFit/>
            </a:bodyPr>
            <a:lstStyle/>
            <a:p>
              <a:r>
                <a:rPr lang="de-DE" sz="2800" b="1" dirty="0">
                  <a:solidFill>
                    <a:schemeClr val="bg1"/>
                  </a:solidFill>
                </a:rPr>
                <a:t>V</a:t>
              </a:r>
            </a:p>
          </p:txBody>
        </p:sp>
      </p:grpSp>
      <p:cxnSp>
        <p:nvCxnSpPr>
          <p:cNvPr id="137" name="Gerade Verbindung mit Pfeil 136">
            <a:extLst>
              <a:ext uri="{FF2B5EF4-FFF2-40B4-BE49-F238E27FC236}">
                <a16:creationId xmlns:a16="http://schemas.microsoft.com/office/drawing/2014/main" id="{9AF591A9-209A-494E-86F6-7B822312387B}"/>
              </a:ext>
            </a:extLst>
          </p:cNvPr>
          <p:cNvCxnSpPr/>
          <p:nvPr/>
        </p:nvCxnSpPr>
        <p:spPr>
          <a:xfrm>
            <a:off x="2173402" y="5591770"/>
            <a:ext cx="11303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Gerade Verbindung mit Pfeil 137">
            <a:extLst>
              <a:ext uri="{FF2B5EF4-FFF2-40B4-BE49-F238E27FC236}">
                <a16:creationId xmlns:a16="http://schemas.microsoft.com/office/drawing/2014/main" id="{0283E002-8332-CC4F-9371-8991966C6346}"/>
              </a:ext>
            </a:extLst>
          </p:cNvPr>
          <p:cNvCxnSpPr/>
          <p:nvPr/>
        </p:nvCxnSpPr>
        <p:spPr>
          <a:xfrm>
            <a:off x="5168806" y="2466223"/>
            <a:ext cx="11303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uppieren 139">
            <a:extLst>
              <a:ext uri="{FF2B5EF4-FFF2-40B4-BE49-F238E27FC236}">
                <a16:creationId xmlns:a16="http://schemas.microsoft.com/office/drawing/2014/main" id="{A7A8216F-283D-3348-84D1-CD643D6387DE}"/>
              </a:ext>
            </a:extLst>
          </p:cNvPr>
          <p:cNvGrpSpPr/>
          <p:nvPr/>
        </p:nvGrpSpPr>
        <p:grpSpPr>
          <a:xfrm>
            <a:off x="8413412" y="729504"/>
            <a:ext cx="2523090" cy="2317721"/>
            <a:chOff x="7981827" y="3846485"/>
            <a:chExt cx="2523090" cy="2317721"/>
          </a:xfrm>
        </p:grpSpPr>
        <p:sp>
          <p:nvSpPr>
            <p:cNvPr id="139" name="Abgerundetes Rechteck 138">
              <a:extLst>
                <a:ext uri="{FF2B5EF4-FFF2-40B4-BE49-F238E27FC236}">
                  <a16:creationId xmlns:a16="http://schemas.microsoft.com/office/drawing/2014/main" id="{56E55379-C15F-4441-A609-44E3848DA4D7}"/>
                </a:ext>
              </a:extLst>
            </p:cNvPr>
            <p:cNvSpPr/>
            <p:nvPr/>
          </p:nvSpPr>
          <p:spPr>
            <a:xfrm>
              <a:off x="7981827" y="3846485"/>
              <a:ext cx="2036771" cy="2317721"/>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21" name="Gruppieren 120">
              <a:extLst>
                <a:ext uri="{FF2B5EF4-FFF2-40B4-BE49-F238E27FC236}">
                  <a16:creationId xmlns:a16="http://schemas.microsoft.com/office/drawing/2014/main" id="{2D68A36E-31FB-FC45-8AF6-280BE837844B}"/>
                </a:ext>
              </a:extLst>
            </p:cNvPr>
            <p:cNvGrpSpPr/>
            <p:nvPr/>
          </p:nvGrpSpPr>
          <p:grpSpPr>
            <a:xfrm>
              <a:off x="8307813" y="4123977"/>
              <a:ext cx="2197104" cy="1727518"/>
              <a:chOff x="8271061" y="4897229"/>
              <a:chExt cx="2197104" cy="1727518"/>
            </a:xfrm>
          </p:grpSpPr>
          <p:grpSp>
            <p:nvGrpSpPr>
              <p:cNvPr id="79" name="Gruppieren 78">
                <a:extLst>
                  <a:ext uri="{FF2B5EF4-FFF2-40B4-BE49-F238E27FC236}">
                    <a16:creationId xmlns:a16="http://schemas.microsoft.com/office/drawing/2014/main" id="{6DE8F740-8CA7-B347-AA1B-3C8B24EE3D58}"/>
                  </a:ext>
                </a:extLst>
              </p:cNvPr>
              <p:cNvGrpSpPr/>
              <p:nvPr/>
            </p:nvGrpSpPr>
            <p:grpSpPr>
              <a:xfrm>
                <a:off x="8271061" y="4897229"/>
                <a:ext cx="2197104" cy="559825"/>
                <a:chOff x="8933667" y="1828804"/>
                <a:chExt cx="2197104" cy="559825"/>
              </a:xfrm>
            </p:grpSpPr>
            <p:sp>
              <p:nvSpPr>
                <p:cNvPr id="39" name="Textfeld 38">
                  <a:extLst>
                    <a:ext uri="{FF2B5EF4-FFF2-40B4-BE49-F238E27FC236}">
                      <a16:creationId xmlns:a16="http://schemas.microsoft.com/office/drawing/2014/main" id="{81522F7F-2F96-CA40-AD2B-296325B017B5}"/>
                    </a:ext>
                  </a:extLst>
                </p:cNvPr>
                <p:cNvSpPr txBox="1"/>
                <p:nvPr/>
              </p:nvSpPr>
              <p:spPr>
                <a:xfrm>
                  <a:off x="8933667" y="1865409"/>
                  <a:ext cx="2197104" cy="523220"/>
                </a:xfrm>
                <a:prstGeom prst="rect">
                  <a:avLst/>
                </a:prstGeom>
                <a:noFill/>
              </p:spPr>
              <p:txBody>
                <a:bodyPr wrap="square" rtlCol="0">
                  <a:spAutoFit/>
                </a:bodyPr>
                <a:lstStyle/>
                <a:p>
                  <a:r>
                    <a:rPr lang="de-DE" sz="2800" b="1" dirty="0"/>
                    <a:t>Q = </a:t>
                  </a:r>
                  <a:r>
                    <a:rPr lang="de-DE" sz="2800" b="1" dirty="0">
                      <a:solidFill>
                        <a:schemeClr val="bg1"/>
                      </a:solidFill>
                    </a:rPr>
                    <a:t>V</a:t>
                  </a:r>
                  <a:r>
                    <a:rPr lang="de-DE" sz="2800" b="1" dirty="0"/>
                    <a:t>W    </a:t>
                  </a:r>
                </a:p>
              </p:txBody>
            </p:sp>
            <p:sp>
              <p:nvSpPr>
                <p:cNvPr id="43" name="Textfeld 42">
                  <a:extLst>
                    <a:ext uri="{FF2B5EF4-FFF2-40B4-BE49-F238E27FC236}">
                      <a16:creationId xmlns:a16="http://schemas.microsoft.com/office/drawing/2014/main" id="{30B555C3-DF5B-6149-8AF4-37822BFB880D}"/>
                    </a:ext>
                  </a:extLst>
                </p:cNvPr>
                <p:cNvSpPr txBox="1"/>
                <p:nvPr/>
              </p:nvSpPr>
              <p:spPr>
                <a:xfrm>
                  <a:off x="10048794" y="1828804"/>
                  <a:ext cx="340158" cy="369332"/>
                </a:xfrm>
                <a:prstGeom prst="rect">
                  <a:avLst/>
                </a:prstGeom>
                <a:noFill/>
              </p:spPr>
              <p:txBody>
                <a:bodyPr wrap="none" rtlCol="0">
                  <a:spAutoFit/>
                </a:bodyPr>
                <a:lstStyle/>
                <a:p>
                  <a:r>
                    <a:rPr lang="de-DE" dirty="0"/>
                    <a:t>Q</a:t>
                  </a:r>
                </a:p>
              </p:txBody>
            </p:sp>
          </p:grpSp>
          <p:grpSp>
            <p:nvGrpSpPr>
              <p:cNvPr id="80" name="Gruppieren 79">
                <a:extLst>
                  <a:ext uri="{FF2B5EF4-FFF2-40B4-BE49-F238E27FC236}">
                    <a16:creationId xmlns:a16="http://schemas.microsoft.com/office/drawing/2014/main" id="{18A55FD9-EB9B-1447-B169-1C696CC0D96B}"/>
                  </a:ext>
                </a:extLst>
              </p:cNvPr>
              <p:cNvGrpSpPr/>
              <p:nvPr/>
            </p:nvGrpSpPr>
            <p:grpSpPr>
              <a:xfrm>
                <a:off x="8271061" y="5464801"/>
                <a:ext cx="1771420" cy="582031"/>
                <a:chOff x="8941887" y="2474267"/>
                <a:chExt cx="1771420" cy="582031"/>
              </a:xfrm>
            </p:grpSpPr>
            <p:sp>
              <p:nvSpPr>
                <p:cNvPr id="40" name="Textfeld 39">
                  <a:extLst>
                    <a:ext uri="{FF2B5EF4-FFF2-40B4-BE49-F238E27FC236}">
                      <a16:creationId xmlns:a16="http://schemas.microsoft.com/office/drawing/2014/main" id="{CDD2ED5B-A7B7-7B45-A463-1B13FF54A253}"/>
                    </a:ext>
                  </a:extLst>
                </p:cNvPr>
                <p:cNvSpPr txBox="1"/>
                <p:nvPr/>
              </p:nvSpPr>
              <p:spPr>
                <a:xfrm>
                  <a:off x="8941887" y="2533078"/>
                  <a:ext cx="1771420" cy="523220"/>
                </a:xfrm>
                <a:prstGeom prst="rect">
                  <a:avLst/>
                </a:prstGeom>
                <a:noFill/>
              </p:spPr>
              <p:txBody>
                <a:bodyPr wrap="square" rtlCol="0">
                  <a:spAutoFit/>
                </a:bodyPr>
                <a:lstStyle/>
                <a:p>
                  <a:r>
                    <a:rPr lang="de-DE" sz="2800" b="1" dirty="0"/>
                    <a:t>K = </a:t>
                  </a:r>
                  <a:r>
                    <a:rPr lang="de-DE" sz="2800" b="1" dirty="0">
                      <a:solidFill>
                        <a:schemeClr val="bg1"/>
                      </a:solidFill>
                    </a:rPr>
                    <a:t>V</a:t>
                  </a:r>
                  <a:r>
                    <a:rPr lang="de-DE" sz="2800" b="1" dirty="0"/>
                    <a:t>W </a:t>
                  </a:r>
                </a:p>
              </p:txBody>
            </p:sp>
            <p:sp>
              <p:nvSpPr>
                <p:cNvPr id="77" name="Textfeld 76">
                  <a:extLst>
                    <a:ext uri="{FF2B5EF4-FFF2-40B4-BE49-F238E27FC236}">
                      <a16:creationId xmlns:a16="http://schemas.microsoft.com/office/drawing/2014/main" id="{E0C5704A-8235-6E48-B253-292C3FD3D8EE}"/>
                    </a:ext>
                  </a:extLst>
                </p:cNvPr>
                <p:cNvSpPr txBox="1"/>
                <p:nvPr/>
              </p:nvSpPr>
              <p:spPr>
                <a:xfrm>
                  <a:off x="10014363" y="2474267"/>
                  <a:ext cx="304892" cy="369332"/>
                </a:xfrm>
                <a:prstGeom prst="rect">
                  <a:avLst/>
                </a:prstGeom>
                <a:noFill/>
              </p:spPr>
              <p:txBody>
                <a:bodyPr wrap="none" rtlCol="0">
                  <a:spAutoFit/>
                </a:bodyPr>
                <a:lstStyle/>
                <a:p>
                  <a:r>
                    <a:rPr lang="de-DE" dirty="0"/>
                    <a:t>K</a:t>
                  </a:r>
                </a:p>
              </p:txBody>
            </p:sp>
          </p:grpSp>
          <p:grpSp>
            <p:nvGrpSpPr>
              <p:cNvPr id="81" name="Gruppieren 80">
                <a:extLst>
                  <a:ext uri="{FF2B5EF4-FFF2-40B4-BE49-F238E27FC236}">
                    <a16:creationId xmlns:a16="http://schemas.microsoft.com/office/drawing/2014/main" id="{481ED5A2-3B0F-4E44-99E1-070550494B36}"/>
                  </a:ext>
                </a:extLst>
              </p:cNvPr>
              <p:cNvGrpSpPr/>
              <p:nvPr/>
            </p:nvGrpSpPr>
            <p:grpSpPr>
              <a:xfrm>
                <a:off x="8271061" y="6054576"/>
                <a:ext cx="2002063" cy="570171"/>
                <a:chOff x="8933667" y="3801703"/>
                <a:chExt cx="2002063" cy="570171"/>
              </a:xfrm>
            </p:grpSpPr>
            <p:sp>
              <p:nvSpPr>
                <p:cNvPr id="41" name="Textfeld 40">
                  <a:extLst>
                    <a:ext uri="{FF2B5EF4-FFF2-40B4-BE49-F238E27FC236}">
                      <a16:creationId xmlns:a16="http://schemas.microsoft.com/office/drawing/2014/main" id="{56653EAC-C034-C740-AAD1-04C7F6800CA6}"/>
                    </a:ext>
                  </a:extLst>
                </p:cNvPr>
                <p:cNvSpPr txBox="1"/>
                <p:nvPr/>
              </p:nvSpPr>
              <p:spPr>
                <a:xfrm>
                  <a:off x="8933667" y="3848654"/>
                  <a:ext cx="2002063" cy="523220"/>
                </a:xfrm>
                <a:prstGeom prst="rect">
                  <a:avLst/>
                </a:prstGeom>
                <a:noFill/>
              </p:spPr>
              <p:txBody>
                <a:bodyPr wrap="square" rtlCol="0">
                  <a:spAutoFit/>
                </a:bodyPr>
                <a:lstStyle/>
                <a:p>
                  <a:r>
                    <a:rPr lang="de-DE" sz="2800" b="1" dirty="0"/>
                    <a:t>V = </a:t>
                  </a:r>
                  <a:r>
                    <a:rPr lang="de-DE" sz="2800" b="1" dirty="0">
                      <a:solidFill>
                        <a:schemeClr val="bg1"/>
                      </a:solidFill>
                    </a:rPr>
                    <a:t>V</a:t>
                  </a:r>
                  <a:r>
                    <a:rPr lang="de-DE" sz="2800" b="1" dirty="0"/>
                    <a:t>W  </a:t>
                  </a:r>
                </a:p>
              </p:txBody>
            </p:sp>
            <p:sp>
              <p:nvSpPr>
                <p:cNvPr id="78" name="Textfeld 77">
                  <a:extLst>
                    <a:ext uri="{FF2B5EF4-FFF2-40B4-BE49-F238E27FC236}">
                      <a16:creationId xmlns:a16="http://schemas.microsoft.com/office/drawing/2014/main" id="{28424137-F35A-3643-8961-B9A09879281A}"/>
                    </a:ext>
                  </a:extLst>
                </p:cNvPr>
                <p:cNvSpPr txBox="1"/>
                <p:nvPr/>
              </p:nvSpPr>
              <p:spPr>
                <a:xfrm>
                  <a:off x="10005715" y="3801703"/>
                  <a:ext cx="316112" cy="369332"/>
                </a:xfrm>
                <a:prstGeom prst="rect">
                  <a:avLst/>
                </a:prstGeom>
                <a:noFill/>
              </p:spPr>
              <p:txBody>
                <a:bodyPr wrap="none" rtlCol="0">
                  <a:spAutoFit/>
                </a:bodyPr>
                <a:lstStyle/>
                <a:p>
                  <a:r>
                    <a:rPr lang="de-DE" dirty="0"/>
                    <a:t>V</a:t>
                  </a:r>
                </a:p>
              </p:txBody>
            </p:sp>
          </p:grpSp>
        </p:grpSp>
      </p:grpSp>
      <p:sp>
        <p:nvSpPr>
          <p:cNvPr id="141" name="Textfeld 140">
            <a:extLst>
              <a:ext uri="{FF2B5EF4-FFF2-40B4-BE49-F238E27FC236}">
                <a16:creationId xmlns:a16="http://schemas.microsoft.com/office/drawing/2014/main" id="{4F12F6F8-1269-8F41-B0CF-1F542457B196}"/>
              </a:ext>
            </a:extLst>
          </p:cNvPr>
          <p:cNvSpPr txBox="1"/>
          <p:nvPr/>
        </p:nvSpPr>
        <p:spPr>
          <a:xfrm>
            <a:off x="6387112" y="3691698"/>
            <a:ext cx="3488840" cy="2308324"/>
          </a:xfrm>
          <a:prstGeom prst="rect">
            <a:avLst/>
          </a:prstGeom>
          <a:noFill/>
        </p:spPr>
        <p:txBody>
          <a:bodyPr wrap="square" rtlCol="0">
            <a:spAutoFit/>
          </a:bodyPr>
          <a:lstStyle/>
          <a:p>
            <a:r>
              <a:rPr lang="de-DE" dirty="0"/>
              <a:t>„We suspect that for large values of dk, the dot products grow large in magnitude, pushing the softmax function into regions where it has extremely small gradients. To counteract this effect, we scale the dot products by 1/√dk. (dk = dimension of  Q and K)“</a:t>
            </a:r>
          </a:p>
        </p:txBody>
      </p:sp>
      <p:cxnSp>
        <p:nvCxnSpPr>
          <p:cNvPr id="142" name="Gerade Verbindung mit Pfeil 141">
            <a:extLst>
              <a:ext uri="{FF2B5EF4-FFF2-40B4-BE49-F238E27FC236}">
                <a16:creationId xmlns:a16="http://schemas.microsoft.com/office/drawing/2014/main" id="{64519EF4-11F0-AC4D-88B1-5C7129414C4D}"/>
              </a:ext>
            </a:extLst>
          </p:cNvPr>
          <p:cNvCxnSpPr>
            <a:cxnSpLocks/>
          </p:cNvCxnSpPr>
          <p:nvPr/>
        </p:nvCxnSpPr>
        <p:spPr>
          <a:xfrm flipV="1">
            <a:off x="4163211" y="5797420"/>
            <a:ext cx="0" cy="43620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Textfeld 143">
            <a:extLst>
              <a:ext uri="{FF2B5EF4-FFF2-40B4-BE49-F238E27FC236}">
                <a16:creationId xmlns:a16="http://schemas.microsoft.com/office/drawing/2014/main" id="{3A407317-2C2A-B54E-99E1-4A052D04BF8C}"/>
              </a:ext>
            </a:extLst>
          </p:cNvPr>
          <p:cNvSpPr txBox="1"/>
          <p:nvPr/>
        </p:nvSpPr>
        <p:spPr>
          <a:xfrm>
            <a:off x="3617021" y="6240992"/>
            <a:ext cx="1849825" cy="381000"/>
          </a:xfrm>
          <a:prstGeom prst="rect">
            <a:avLst/>
          </a:prstGeom>
          <a:noFill/>
        </p:spPr>
        <p:txBody>
          <a:bodyPr wrap="square" rtlCol="0">
            <a:spAutoFit/>
          </a:bodyPr>
          <a:lstStyle/>
          <a:p>
            <a:r>
              <a:rPr lang="de-DE" dirty="0"/>
              <a:t>Kontextvektoren</a:t>
            </a:r>
          </a:p>
        </p:txBody>
      </p:sp>
      <p:cxnSp>
        <p:nvCxnSpPr>
          <p:cNvPr id="145" name="Gerade Verbindung mit Pfeil 144">
            <a:extLst>
              <a:ext uri="{FF2B5EF4-FFF2-40B4-BE49-F238E27FC236}">
                <a16:creationId xmlns:a16="http://schemas.microsoft.com/office/drawing/2014/main" id="{498D02D1-CE81-1246-932F-6909AEAD9E3E}"/>
              </a:ext>
            </a:extLst>
          </p:cNvPr>
          <p:cNvCxnSpPr>
            <a:cxnSpLocks/>
          </p:cNvCxnSpPr>
          <p:nvPr/>
        </p:nvCxnSpPr>
        <p:spPr>
          <a:xfrm flipV="1">
            <a:off x="4848524" y="5810120"/>
            <a:ext cx="0" cy="43620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Gerade Verbindung mit Pfeil 146">
            <a:extLst>
              <a:ext uri="{FF2B5EF4-FFF2-40B4-BE49-F238E27FC236}">
                <a16:creationId xmlns:a16="http://schemas.microsoft.com/office/drawing/2014/main" id="{47E01F50-181C-3041-8469-9CC611ED8307}"/>
              </a:ext>
            </a:extLst>
          </p:cNvPr>
          <p:cNvCxnSpPr>
            <a:cxnSpLocks/>
          </p:cNvCxnSpPr>
          <p:nvPr/>
        </p:nvCxnSpPr>
        <p:spPr>
          <a:xfrm flipH="1">
            <a:off x="4649030" y="3974455"/>
            <a:ext cx="16500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88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uppieren 155">
            <a:extLst>
              <a:ext uri="{FF2B5EF4-FFF2-40B4-BE49-F238E27FC236}">
                <a16:creationId xmlns:a16="http://schemas.microsoft.com/office/drawing/2014/main" id="{545A8A88-1183-8B42-AFA7-A72EC78FE4F8}"/>
              </a:ext>
            </a:extLst>
          </p:cNvPr>
          <p:cNvGrpSpPr/>
          <p:nvPr/>
        </p:nvGrpSpPr>
        <p:grpSpPr>
          <a:xfrm>
            <a:off x="6096000" y="1600201"/>
            <a:ext cx="5549900" cy="4191000"/>
            <a:chOff x="2977983" y="2055347"/>
            <a:chExt cx="7321989" cy="4032414"/>
          </a:xfrm>
        </p:grpSpPr>
        <p:grpSp>
          <p:nvGrpSpPr>
            <p:cNvPr id="12" name="Gruppieren 11">
              <a:extLst>
                <a:ext uri="{FF2B5EF4-FFF2-40B4-BE49-F238E27FC236}">
                  <a16:creationId xmlns:a16="http://schemas.microsoft.com/office/drawing/2014/main" id="{806478AA-39F1-914B-A58F-74934AB07347}"/>
                </a:ext>
              </a:extLst>
            </p:cNvPr>
            <p:cNvGrpSpPr/>
            <p:nvPr/>
          </p:nvGrpSpPr>
          <p:grpSpPr>
            <a:xfrm>
              <a:off x="2977983" y="5667632"/>
              <a:ext cx="7319334" cy="420129"/>
              <a:chOff x="2409570" y="5581133"/>
              <a:chExt cx="7319334" cy="420129"/>
            </a:xfrm>
          </p:grpSpPr>
          <p:sp>
            <p:nvSpPr>
              <p:cNvPr id="4" name="Abgerundetes Rechteck 3">
                <a:extLst>
                  <a:ext uri="{FF2B5EF4-FFF2-40B4-BE49-F238E27FC236}">
                    <a16:creationId xmlns:a16="http://schemas.microsoft.com/office/drawing/2014/main" id="{5DC7B15F-17F0-0740-B4B2-04D278339D27}"/>
                  </a:ext>
                </a:extLst>
              </p:cNvPr>
              <p:cNvSpPr/>
              <p:nvPr/>
            </p:nvSpPr>
            <p:spPr>
              <a:xfrm>
                <a:off x="2409570"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 name="Abgerundetes Rechteck 4">
                <a:extLst>
                  <a:ext uri="{FF2B5EF4-FFF2-40B4-BE49-F238E27FC236}">
                    <a16:creationId xmlns:a16="http://schemas.microsoft.com/office/drawing/2014/main" id="{21F7F3D0-E0ED-C845-88FA-15A15A1978E2}"/>
                  </a:ext>
                </a:extLst>
              </p:cNvPr>
              <p:cNvSpPr/>
              <p:nvPr/>
            </p:nvSpPr>
            <p:spPr>
              <a:xfrm>
                <a:off x="3366927"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 name="Abgerundetes Rechteck 5">
                <a:extLst>
                  <a:ext uri="{FF2B5EF4-FFF2-40B4-BE49-F238E27FC236}">
                    <a16:creationId xmlns:a16="http://schemas.microsoft.com/office/drawing/2014/main" id="{20F9C5BD-5B17-CA42-B1BD-AB8D17BA02AC}"/>
                  </a:ext>
                </a:extLst>
              </p:cNvPr>
              <p:cNvSpPr/>
              <p:nvPr/>
            </p:nvSpPr>
            <p:spPr>
              <a:xfrm>
                <a:off x="4324284"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 name="Abgerundetes Rechteck 6">
                <a:extLst>
                  <a:ext uri="{FF2B5EF4-FFF2-40B4-BE49-F238E27FC236}">
                    <a16:creationId xmlns:a16="http://schemas.microsoft.com/office/drawing/2014/main" id="{4E8F9476-A761-D64D-8BDE-57BA9CD89E8B}"/>
                  </a:ext>
                </a:extLst>
              </p:cNvPr>
              <p:cNvSpPr/>
              <p:nvPr/>
            </p:nvSpPr>
            <p:spPr>
              <a:xfrm>
                <a:off x="5281641"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8" name="Abgerundetes Rechteck 7">
                <a:extLst>
                  <a:ext uri="{FF2B5EF4-FFF2-40B4-BE49-F238E27FC236}">
                    <a16:creationId xmlns:a16="http://schemas.microsoft.com/office/drawing/2014/main" id="{34BCDB0D-8E45-4046-9D23-2F12CD905B21}"/>
                  </a:ext>
                </a:extLst>
              </p:cNvPr>
              <p:cNvSpPr/>
              <p:nvPr/>
            </p:nvSpPr>
            <p:spPr>
              <a:xfrm>
                <a:off x="6238998"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9" name="Abgerundetes Rechteck 8">
                <a:extLst>
                  <a:ext uri="{FF2B5EF4-FFF2-40B4-BE49-F238E27FC236}">
                    <a16:creationId xmlns:a16="http://schemas.microsoft.com/office/drawing/2014/main" id="{2DEDEEC5-3823-C946-AB71-771AF5627CEF}"/>
                  </a:ext>
                </a:extLst>
              </p:cNvPr>
              <p:cNvSpPr/>
              <p:nvPr/>
            </p:nvSpPr>
            <p:spPr>
              <a:xfrm>
                <a:off x="7196355"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10" name="Abgerundetes Rechteck 9">
                <a:extLst>
                  <a:ext uri="{FF2B5EF4-FFF2-40B4-BE49-F238E27FC236}">
                    <a16:creationId xmlns:a16="http://schemas.microsoft.com/office/drawing/2014/main" id="{29B4446A-808D-CF4F-9A6C-53E45E90E2DA}"/>
                  </a:ext>
                </a:extLst>
              </p:cNvPr>
              <p:cNvSpPr/>
              <p:nvPr/>
            </p:nvSpPr>
            <p:spPr>
              <a:xfrm>
                <a:off x="8153712"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11" name="Abgerundetes Rechteck 10">
                <a:extLst>
                  <a:ext uri="{FF2B5EF4-FFF2-40B4-BE49-F238E27FC236}">
                    <a16:creationId xmlns:a16="http://schemas.microsoft.com/office/drawing/2014/main" id="{F23DE357-1C4F-124D-8999-BF160A84A3F2}"/>
                  </a:ext>
                </a:extLst>
              </p:cNvPr>
              <p:cNvSpPr/>
              <p:nvPr/>
            </p:nvSpPr>
            <p:spPr>
              <a:xfrm>
                <a:off x="9111066"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grpSp>
        <p:grpSp>
          <p:nvGrpSpPr>
            <p:cNvPr id="13" name="Gruppieren 12">
              <a:extLst>
                <a:ext uri="{FF2B5EF4-FFF2-40B4-BE49-F238E27FC236}">
                  <a16:creationId xmlns:a16="http://schemas.microsoft.com/office/drawing/2014/main" id="{C6215C41-BFC4-D542-8DDD-31C3C64ECCF5}"/>
                </a:ext>
              </a:extLst>
            </p:cNvPr>
            <p:cNvGrpSpPr/>
            <p:nvPr/>
          </p:nvGrpSpPr>
          <p:grpSpPr>
            <a:xfrm>
              <a:off x="2980638" y="4488352"/>
              <a:ext cx="7319334" cy="420129"/>
              <a:chOff x="2409570" y="5581133"/>
              <a:chExt cx="7319334" cy="420129"/>
            </a:xfrm>
          </p:grpSpPr>
          <p:sp>
            <p:nvSpPr>
              <p:cNvPr id="14" name="Abgerundetes Rechteck 13">
                <a:extLst>
                  <a:ext uri="{FF2B5EF4-FFF2-40B4-BE49-F238E27FC236}">
                    <a16:creationId xmlns:a16="http://schemas.microsoft.com/office/drawing/2014/main" id="{DF8219A8-E88E-EA41-9552-97137DA4F72C}"/>
                  </a:ext>
                </a:extLst>
              </p:cNvPr>
              <p:cNvSpPr/>
              <p:nvPr/>
            </p:nvSpPr>
            <p:spPr>
              <a:xfrm>
                <a:off x="2409570"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15" name="Abgerundetes Rechteck 14">
                <a:extLst>
                  <a:ext uri="{FF2B5EF4-FFF2-40B4-BE49-F238E27FC236}">
                    <a16:creationId xmlns:a16="http://schemas.microsoft.com/office/drawing/2014/main" id="{8FE04E56-E12B-6F45-A9E9-CB67A73082E5}"/>
                  </a:ext>
                </a:extLst>
              </p:cNvPr>
              <p:cNvSpPr/>
              <p:nvPr/>
            </p:nvSpPr>
            <p:spPr>
              <a:xfrm>
                <a:off x="3366927"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16" name="Abgerundetes Rechteck 15">
                <a:extLst>
                  <a:ext uri="{FF2B5EF4-FFF2-40B4-BE49-F238E27FC236}">
                    <a16:creationId xmlns:a16="http://schemas.microsoft.com/office/drawing/2014/main" id="{42A85A5D-6FFC-BB4B-B98C-487476B8CF3B}"/>
                  </a:ext>
                </a:extLst>
              </p:cNvPr>
              <p:cNvSpPr/>
              <p:nvPr/>
            </p:nvSpPr>
            <p:spPr>
              <a:xfrm>
                <a:off x="4324284"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17" name="Abgerundetes Rechteck 16">
                <a:extLst>
                  <a:ext uri="{FF2B5EF4-FFF2-40B4-BE49-F238E27FC236}">
                    <a16:creationId xmlns:a16="http://schemas.microsoft.com/office/drawing/2014/main" id="{98431AD8-26FC-6840-BC9E-8FE91024C03E}"/>
                  </a:ext>
                </a:extLst>
              </p:cNvPr>
              <p:cNvSpPr/>
              <p:nvPr/>
            </p:nvSpPr>
            <p:spPr>
              <a:xfrm>
                <a:off x="5281641"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18" name="Abgerundetes Rechteck 17">
                <a:extLst>
                  <a:ext uri="{FF2B5EF4-FFF2-40B4-BE49-F238E27FC236}">
                    <a16:creationId xmlns:a16="http://schemas.microsoft.com/office/drawing/2014/main" id="{C8387E2B-0000-324E-B859-B56AA29D786C}"/>
                  </a:ext>
                </a:extLst>
              </p:cNvPr>
              <p:cNvSpPr/>
              <p:nvPr/>
            </p:nvSpPr>
            <p:spPr>
              <a:xfrm>
                <a:off x="6238998"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19" name="Abgerundetes Rechteck 18">
                <a:extLst>
                  <a:ext uri="{FF2B5EF4-FFF2-40B4-BE49-F238E27FC236}">
                    <a16:creationId xmlns:a16="http://schemas.microsoft.com/office/drawing/2014/main" id="{935C059A-1E02-A54F-B22B-E5AEADB5B0F3}"/>
                  </a:ext>
                </a:extLst>
              </p:cNvPr>
              <p:cNvSpPr/>
              <p:nvPr/>
            </p:nvSpPr>
            <p:spPr>
              <a:xfrm>
                <a:off x="7196355"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20" name="Abgerundetes Rechteck 19">
                <a:extLst>
                  <a:ext uri="{FF2B5EF4-FFF2-40B4-BE49-F238E27FC236}">
                    <a16:creationId xmlns:a16="http://schemas.microsoft.com/office/drawing/2014/main" id="{3507E34F-8EE9-7645-A8F5-8A24EED900A0}"/>
                  </a:ext>
                </a:extLst>
              </p:cNvPr>
              <p:cNvSpPr/>
              <p:nvPr/>
            </p:nvSpPr>
            <p:spPr>
              <a:xfrm>
                <a:off x="8153712"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21" name="Abgerundetes Rechteck 20">
                <a:extLst>
                  <a:ext uri="{FF2B5EF4-FFF2-40B4-BE49-F238E27FC236}">
                    <a16:creationId xmlns:a16="http://schemas.microsoft.com/office/drawing/2014/main" id="{0E588B74-5024-5947-960C-284807F10BCE}"/>
                  </a:ext>
                </a:extLst>
              </p:cNvPr>
              <p:cNvSpPr/>
              <p:nvPr/>
            </p:nvSpPr>
            <p:spPr>
              <a:xfrm>
                <a:off x="9111066"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grpSp>
        <p:grpSp>
          <p:nvGrpSpPr>
            <p:cNvPr id="22" name="Gruppieren 21">
              <a:extLst>
                <a:ext uri="{FF2B5EF4-FFF2-40B4-BE49-F238E27FC236}">
                  <a16:creationId xmlns:a16="http://schemas.microsoft.com/office/drawing/2014/main" id="{1CD858DD-1006-5B42-BB93-87BF5FCF1CDC}"/>
                </a:ext>
              </a:extLst>
            </p:cNvPr>
            <p:cNvGrpSpPr/>
            <p:nvPr/>
          </p:nvGrpSpPr>
          <p:grpSpPr>
            <a:xfrm>
              <a:off x="2977983" y="3259442"/>
              <a:ext cx="7319334" cy="420129"/>
              <a:chOff x="2409570" y="5581133"/>
              <a:chExt cx="7319334" cy="420129"/>
            </a:xfrm>
          </p:grpSpPr>
          <p:sp>
            <p:nvSpPr>
              <p:cNvPr id="23" name="Abgerundetes Rechteck 22">
                <a:extLst>
                  <a:ext uri="{FF2B5EF4-FFF2-40B4-BE49-F238E27FC236}">
                    <a16:creationId xmlns:a16="http://schemas.microsoft.com/office/drawing/2014/main" id="{51AC9F3C-93A8-C646-BF86-6A6776534930}"/>
                  </a:ext>
                </a:extLst>
              </p:cNvPr>
              <p:cNvSpPr/>
              <p:nvPr/>
            </p:nvSpPr>
            <p:spPr>
              <a:xfrm>
                <a:off x="2409570"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24" name="Abgerundetes Rechteck 23">
                <a:extLst>
                  <a:ext uri="{FF2B5EF4-FFF2-40B4-BE49-F238E27FC236}">
                    <a16:creationId xmlns:a16="http://schemas.microsoft.com/office/drawing/2014/main" id="{E9E71F0F-C753-4C4D-B8FF-87D1D6DE751E}"/>
                  </a:ext>
                </a:extLst>
              </p:cNvPr>
              <p:cNvSpPr/>
              <p:nvPr/>
            </p:nvSpPr>
            <p:spPr>
              <a:xfrm>
                <a:off x="3366927"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25" name="Abgerundetes Rechteck 24">
                <a:extLst>
                  <a:ext uri="{FF2B5EF4-FFF2-40B4-BE49-F238E27FC236}">
                    <a16:creationId xmlns:a16="http://schemas.microsoft.com/office/drawing/2014/main" id="{816E405E-F3D5-104B-9C12-20F7DCFCC4BD}"/>
                  </a:ext>
                </a:extLst>
              </p:cNvPr>
              <p:cNvSpPr/>
              <p:nvPr/>
            </p:nvSpPr>
            <p:spPr>
              <a:xfrm>
                <a:off x="4324284"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26" name="Abgerundetes Rechteck 25">
                <a:extLst>
                  <a:ext uri="{FF2B5EF4-FFF2-40B4-BE49-F238E27FC236}">
                    <a16:creationId xmlns:a16="http://schemas.microsoft.com/office/drawing/2014/main" id="{BBFCBD48-B50A-624B-A8FF-F45CCC35F39E}"/>
                  </a:ext>
                </a:extLst>
              </p:cNvPr>
              <p:cNvSpPr/>
              <p:nvPr/>
            </p:nvSpPr>
            <p:spPr>
              <a:xfrm>
                <a:off x="5281641"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27" name="Abgerundetes Rechteck 26">
                <a:extLst>
                  <a:ext uri="{FF2B5EF4-FFF2-40B4-BE49-F238E27FC236}">
                    <a16:creationId xmlns:a16="http://schemas.microsoft.com/office/drawing/2014/main" id="{C45ECFFC-CD06-3A44-8ACA-7F2FFAAC9519}"/>
                  </a:ext>
                </a:extLst>
              </p:cNvPr>
              <p:cNvSpPr/>
              <p:nvPr/>
            </p:nvSpPr>
            <p:spPr>
              <a:xfrm>
                <a:off x="6238998"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28" name="Abgerundetes Rechteck 27">
                <a:extLst>
                  <a:ext uri="{FF2B5EF4-FFF2-40B4-BE49-F238E27FC236}">
                    <a16:creationId xmlns:a16="http://schemas.microsoft.com/office/drawing/2014/main" id="{9B94B5C1-ACEB-8F4D-99D3-47EB23A0C1A8}"/>
                  </a:ext>
                </a:extLst>
              </p:cNvPr>
              <p:cNvSpPr/>
              <p:nvPr/>
            </p:nvSpPr>
            <p:spPr>
              <a:xfrm>
                <a:off x="7196355"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29" name="Abgerundetes Rechteck 28">
                <a:extLst>
                  <a:ext uri="{FF2B5EF4-FFF2-40B4-BE49-F238E27FC236}">
                    <a16:creationId xmlns:a16="http://schemas.microsoft.com/office/drawing/2014/main" id="{134A431C-650C-0844-8430-292D1B1342B3}"/>
                  </a:ext>
                </a:extLst>
              </p:cNvPr>
              <p:cNvSpPr/>
              <p:nvPr/>
            </p:nvSpPr>
            <p:spPr>
              <a:xfrm>
                <a:off x="8153712"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30" name="Abgerundetes Rechteck 29">
                <a:extLst>
                  <a:ext uri="{FF2B5EF4-FFF2-40B4-BE49-F238E27FC236}">
                    <a16:creationId xmlns:a16="http://schemas.microsoft.com/office/drawing/2014/main" id="{36E3C2E9-D797-6047-9F38-7C30A09A12F1}"/>
                  </a:ext>
                </a:extLst>
              </p:cNvPr>
              <p:cNvSpPr/>
              <p:nvPr/>
            </p:nvSpPr>
            <p:spPr>
              <a:xfrm>
                <a:off x="9111066"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grpSp>
        <p:grpSp>
          <p:nvGrpSpPr>
            <p:cNvPr id="31" name="Gruppieren 30">
              <a:extLst>
                <a:ext uri="{FF2B5EF4-FFF2-40B4-BE49-F238E27FC236}">
                  <a16:creationId xmlns:a16="http://schemas.microsoft.com/office/drawing/2014/main" id="{2026BF49-960F-FF4B-9812-65DB827210C9}"/>
                </a:ext>
              </a:extLst>
            </p:cNvPr>
            <p:cNvGrpSpPr/>
            <p:nvPr/>
          </p:nvGrpSpPr>
          <p:grpSpPr>
            <a:xfrm>
              <a:off x="2977983" y="2055347"/>
              <a:ext cx="7319334" cy="420129"/>
              <a:chOff x="2409570" y="5581133"/>
              <a:chExt cx="7319334" cy="420129"/>
            </a:xfrm>
          </p:grpSpPr>
          <p:sp>
            <p:nvSpPr>
              <p:cNvPr id="32" name="Abgerundetes Rechteck 31">
                <a:extLst>
                  <a:ext uri="{FF2B5EF4-FFF2-40B4-BE49-F238E27FC236}">
                    <a16:creationId xmlns:a16="http://schemas.microsoft.com/office/drawing/2014/main" id="{51D39FB5-ABED-C14E-969D-A97F9A950B87}"/>
                  </a:ext>
                </a:extLst>
              </p:cNvPr>
              <p:cNvSpPr/>
              <p:nvPr/>
            </p:nvSpPr>
            <p:spPr>
              <a:xfrm>
                <a:off x="2409570"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33" name="Abgerundetes Rechteck 32">
                <a:extLst>
                  <a:ext uri="{FF2B5EF4-FFF2-40B4-BE49-F238E27FC236}">
                    <a16:creationId xmlns:a16="http://schemas.microsoft.com/office/drawing/2014/main" id="{D8F932BB-1D52-CD4E-A717-DD9837407703}"/>
                  </a:ext>
                </a:extLst>
              </p:cNvPr>
              <p:cNvSpPr/>
              <p:nvPr/>
            </p:nvSpPr>
            <p:spPr>
              <a:xfrm>
                <a:off x="3366927"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34" name="Abgerundetes Rechteck 33">
                <a:extLst>
                  <a:ext uri="{FF2B5EF4-FFF2-40B4-BE49-F238E27FC236}">
                    <a16:creationId xmlns:a16="http://schemas.microsoft.com/office/drawing/2014/main" id="{2B736E27-54A4-9645-B67C-82616C68C98D}"/>
                  </a:ext>
                </a:extLst>
              </p:cNvPr>
              <p:cNvSpPr/>
              <p:nvPr/>
            </p:nvSpPr>
            <p:spPr>
              <a:xfrm>
                <a:off x="4324284"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35" name="Abgerundetes Rechteck 34">
                <a:extLst>
                  <a:ext uri="{FF2B5EF4-FFF2-40B4-BE49-F238E27FC236}">
                    <a16:creationId xmlns:a16="http://schemas.microsoft.com/office/drawing/2014/main" id="{CAECF730-B721-8A4D-AD66-77E70AFA1EB9}"/>
                  </a:ext>
                </a:extLst>
              </p:cNvPr>
              <p:cNvSpPr/>
              <p:nvPr/>
            </p:nvSpPr>
            <p:spPr>
              <a:xfrm>
                <a:off x="5281641"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36" name="Abgerundetes Rechteck 35">
                <a:extLst>
                  <a:ext uri="{FF2B5EF4-FFF2-40B4-BE49-F238E27FC236}">
                    <a16:creationId xmlns:a16="http://schemas.microsoft.com/office/drawing/2014/main" id="{F2A533E2-FC15-684F-AB1D-4151A44A50EA}"/>
                  </a:ext>
                </a:extLst>
              </p:cNvPr>
              <p:cNvSpPr/>
              <p:nvPr/>
            </p:nvSpPr>
            <p:spPr>
              <a:xfrm>
                <a:off x="6238998"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37" name="Abgerundetes Rechteck 36">
                <a:extLst>
                  <a:ext uri="{FF2B5EF4-FFF2-40B4-BE49-F238E27FC236}">
                    <a16:creationId xmlns:a16="http://schemas.microsoft.com/office/drawing/2014/main" id="{25709B8B-29AC-D545-9CA1-956D9CA79609}"/>
                  </a:ext>
                </a:extLst>
              </p:cNvPr>
              <p:cNvSpPr/>
              <p:nvPr/>
            </p:nvSpPr>
            <p:spPr>
              <a:xfrm>
                <a:off x="7196355"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38" name="Abgerundetes Rechteck 37">
                <a:extLst>
                  <a:ext uri="{FF2B5EF4-FFF2-40B4-BE49-F238E27FC236}">
                    <a16:creationId xmlns:a16="http://schemas.microsoft.com/office/drawing/2014/main" id="{9BE2D758-0CAE-414C-BFAE-3A5F80F73C7A}"/>
                  </a:ext>
                </a:extLst>
              </p:cNvPr>
              <p:cNvSpPr/>
              <p:nvPr/>
            </p:nvSpPr>
            <p:spPr>
              <a:xfrm>
                <a:off x="8153712"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39" name="Abgerundetes Rechteck 38">
                <a:extLst>
                  <a:ext uri="{FF2B5EF4-FFF2-40B4-BE49-F238E27FC236}">
                    <a16:creationId xmlns:a16="http://schemas.microsoft.com/office/drawing/2014/main" id="{0DC2F291-CAEA-4944-AF61-764D2C14D576}"/>
                  </a:ext>
                </a:extLst>
              </p:cNvPr>
              <p:cNvSpPr/>
              <p:nvPr/>
            </p:nvSpPr>
            <p:spPr>
              <a:xfrm>
                <a:off x="9111066"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grpSp>
        <p:grpSp>
          <p:nvGrpSpPr>
            <p:cNvPr id="114" name="Gruppieren 113">
              <a:extLst>
                <a:ext uri="{FF2B5EF4-FFF2-40B4-BE49-F238E27FC236}">
                  <a16:creationId xmlns:a16="http://schemas.microsoft.com/office/drawing/2014/main" id="{FB9CFC62-2620-B343-B5C3-B81895FB645D}"/>
                </a:ext>
              </a:extLst>
            </p:cNvPr>
            <p:cNvGrpSpPr/>
            <p:nvPr/>
          </p:nvGrpSpPr>
          <p:grpSpPr>
            <a:xfrm>
              <a:off x="3019776" y="3704285"/>
              <a:ext cx="7216344" cy="719423"/>
              <a:chOff x="2451363" y="3617786"/>
              <a:chExt cx="7216344" cy="719423"/>
            </a:xfrm>
          </p:grpSpPr>
          <p:grpSp>
            <p:nvGrpSpPr>
              <p:cNvPr id="113" name="Gruppieren 112">
                <a:extLst>
                  <a:ext uri="{FF2B5EF4-FFF2-40B4-BE49-F238E27FC236}">
                    <a16:creationId xmlns:a16="http://schemas.microsoft.com/office/drawing/2014/main" id="{23466ED9-26BE-544E-B9A5-DCF6FCD66C21}"/>
                  </a:ext>
                </a:extLst>
              </p:cNvPr>
              <p:cNvGrpSpPr/>
              <p:nvPr/>
            </p:nvGrpSpPr>
            <p:grpSpPr>
              <a:xfrm>
                <a:off x="2718488" y="3617786"/>
                <a:ext cx="6697371" cy="719423"/>
                <a:chOff x="2714364" y="3719389"/>
                <a:chExt cx="6701496" cy="494270"/>
              </a:xfrm>
            </p:grpSpPr>
            <p:cxnSp>
              <p:nvCxnSpPr>
                <p:cNvPr id="61" name="Gerade Verbindung mit Pfeil 60">
                  <a:extLst>
                    <a:ext uri="{FF2B5EF4-FFF2-40B4-BE49-F238E27FC236}">
                      <a16:creationId xmlns:a16="http://schemas.microsoft.com/office/drawing/2014/main" id="{DBA7C846-89AF-574E-A7D0-AB1D18FA5629}"/>
                    </a:ext>
                  </a:extLst>
                </p:cNvPr>
                <p:cNvCxnSpPr/>
                <p:nvPr/>
              </p:nvCxnSpPr>
              <p:spPr>
                <a:xfrm flipV="1">
                  <a:off x="2714364"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EEB26232-877B-0C4B-B9C7-3D56B5282FEB}"/>
                    </a:ext>
                  </a:extLst>
                </p:cNvPr>
                <p:cNvCxnSpPr/>
                <p:nvPr/>
              </p:nvCxnSpPr>
              <p:spPr>
                <a:xfrm flipV="1">
                  <a:off x="3671721"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58A9B634-C1FC-1244-8657-FEF56D611BDE}"/>
                    </a:ext>
                  </a:extLst>
                </p:cNvPr>
                <p:cNvCxnSpPr/>
                <p:nvPr/>
              </p:nvCxnSpPr>
              <p:spPr>
                <a:xfrm flipV="1">
                  <a:off x="4629078"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D6B279B0-FA46-F04E-89DA-ABBF91284A91}"/>
                    </a:ext>
                  </a:extLst>
                </p:cNvPr>
                <p:cNvCxnSpPr/>
                <p:nvPr/>
              </p:nvCxnSpPr>
              <p:spPr>
                <a:xfrm flipV="1">
                  <a:off x="5586435"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B2017AC3-A8D5-8641-97D3-787BF2099C78}"/>
                    </a:ext>
                  </a:extLst>
                </p:cNvPr>
                <p:cNvCxnSpPr/>
                <p:nvPr/>
              </p:nvCxnSpPr>
              <p:spPr>
                <a:xfrm flipV="1">
                  <a:off x="6543792"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Gerade Verbindung mit Pfeil 65">
                  <a:extLst>
                    <a:ext uri="{FF2B5EF4-FFF2-40B4-BE49-F238E27FC236}">
                      <a16:creationId xmlns:a16="http://schemas.microsoft.com/office/drawing/2014/main" id="{038F91A1-F3F5-5F4B-9D15-F65AA4AF5E01}"/>
                    </a:ext>
                  </a:extLst>
                </p:cNvPr>
                <p:cNvCxnSpPr/>
                <p:nvPr/>
              </p:nvCxnSpPr>
              <p:spPr>
                <a:xfrm flipV="1">
                  <a:off x="7501149"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6E89618C-EE34-BA43-9947-37F795791FE9}"/>
                    </a:ext>
                  </a:extLst>
                </p:cNvPr>
                <p:cNvCxnSpPr/>
                <p:nvPr/>
              </p:nvCxnSpPr>
              <p:spPr>
                <a:xfrm flipV="1">
                  <a:off x="8458506"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954F061A-F29C-D440-BD2A-199E2340C70E}"/>
                    </a:ext>
                  </a:extLst>
                </p:cNvPr>
                <p:cNvCxnSpPr/>
                <p:nvPr/>
              </p:nvCxnSpPr>
              <p:spPr>
                <a:xfrm flipV="1">
                  <a:off x="9415860"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Abgerundetes Rechteck 106">
                <a:extLst>
                  <a:ext uri="{FF2B5EF4-FFF2-40B4-BE49-F238E27FC236}">
                    <a16:creationId xmlns:a16="http://schemas.microsoft.com/office/drawing/2014/main" id="{1A569377-BAD0-C14B-99C0-AA517F1946B8}"/>
                  </a:ext>
                </a:extLst>
              </p:cNvPr>
              <p:cNvSpPr/>
              <p:nvPr/>
            </p:nvSpPr>
            <p:spPr>
              <a:xfrm>
                <a:off x="2451363" y="3871206"/>
                <a:ext cx="7216344" cy="312346"/>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mechanism</a:t>
                </a:r>
              </a:p>
            </p:txBody>
          </p:sp>
        </p:grpSp>
        <p:grpSp>
          <p:nvGrpSpPr>
            <p:cNvPr id="115" name="Gruppieren 114">
              <a:extLst>
                <a:ext uri="{FF2B5EF4-FFF2-40B4-BE49-F238E27FC236}">
                  <a16:creationId xmlns:a16="http://schemas.microsoft.com/office/drawing/2014/main" id="{CBA02C4B-5026-034E-88E0-D2FDB8B7BFF3}"/>
                </a:ext>
              </a:extLst>
            </p:cNvPr>
            <p:cNvGrpSpPr/>
            <p:nvPr/>
          </p:nvGrpSpPr>
          <p:grpSpPr>
            <a:xfrm>
              <a:off x="3041211" y="4932500"/>
              <a:ext cx="7216344" cy="719423"/>
              <a:chOff x="2451363" y="3617786"/>
              <a:chExt cx="7216344" cy="719423"/>
            </a:xfrm>
          </p:grpSpPr>
          <p:grpSp>
            <p:nvGrpSpPr>
              <p:cNvPr id="116" name="Gruppieren 115">
                <a:extLst>
                  <a:ext uri="{FF2B5EF4-FFF2-40B4-BE49-F238E27FC236}">
                    <a16:creationId xmlns:a16="http://schemas.microsoft.com/office/drawing/2014/main" id="{C57A763B-52D9-6D44-A58F-BC1A4545D472}"/>
                  </a:ext>
                </a:extLst>
              </p:cNvPr>
              <p:cNvGrpSpPr/>
              <p:nvPr/>
            </p:nvGrpSpPr>
            <p:grpSpPr>
              <a:xfrm>
                <a:off x="2718488" y="3617786"/>
                <a:ext cx="6697371" cy="719423"/>
                <a:chOff x="2714364" y="3719389"/>
                <a:chExt cx="6701496" cy="494270"/>
              </a:xfrm>
            </p:grpSpPr>
            <p:cxnSp>
              <p:nvCxnSpPr>
                <p:cNvPr id="118" name="Gerade Verbindung mit Pfeil 117">
                  <a:extLst>
                    <a:ext uri="{FF2B5EF4-FFF2-40B4-BE49-F238E27FC236}">
                      <a16:creationId xmlns:a16="http://schemas.microsoft.com/office/drawing/2014/main" id="{7E6B43C9-3126-4E44-83E8-CC26036D1701}"/>
                    </a:ext>
                  </a:extLst>
                </p:cNvPr>
                <p:cNvCxnSpPr/>
                <p:nvPr/>
              </p:nvCxnSpPr>
              <p:spPr>
                <a:xfrm flipV="1">
                  <a:off x="2714364"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Gerade Verbindung mit Pfeil 118">
                  <a:extLst>
                    <a:ext uri="{FF2B5EF4-FFF2-40B4-BE49-F238E27FC236}">
                      <a16:creationId xmlns:a16="http://schemas.microsoft.com/office/drawing/2014/main" id="{B13CFAB1-5864-4149-86FE-847468A89073}"/>
                    </a:ext>
                  </a:extLst>
                </p:cNvPr>
                <p:cNvCxnSpPr/>
                <p:nvPr/>
              </p:nvCxnSpPr>
              <p:spPr>
                <a:xfrm flipV="1">
                  <a:off x="3671721"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Gerade Verbindung mit Pfeil 119">
                  <a:extLst>
                    <a:ext uri="{FF2B5EF4-FFF2-40B4-BE49-F238E27FC236}">
                      <a16:creationId xmlns:a16="http://schemas.microsoft.com/office/drawing/2014/main" id="{00E9821B-813F-8445-BFBF-7ABA3AC08F90}"/>
                    </a:ext>
                  </a:extLst>
                </p:cNvPr>
                <p:cNvCxnSpPr/>
                <p:nvPr/>
              </p:nvCxnSpPr>
              <p:spPr>
                <a:xfrm flipV="1">
                  <a:off x="4629078"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Gerade Verbindung mit Pfeil 120">
                  <a:extLst>
                    <a:ext uri="{FF2B5EF4-FFF2-40B4-BE49-F238E27FC236}">
                      <a16:creationId xmlns:a16="http://schemas.microsoft.com/office/drawing/2014/main" id="{F796A1A1-9FD9-2141-A5C2-68F532A10E95}"/>
                    </a:ext>
                  </a:extLst>
                </p:cNvPr>
                <p:cNvCxnSpPr/>
                <p:nvPr/>
              </p:nvCxnSpPr>
              <p:spPr>
                <a:xfrm flipV="1">
                  <a:off x="5586435"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Gerade Verbindung mit Pfeil 121">
                  <a:extLst>
                    <a:ext uri="{FF2B5EF4-FFF2-40B4-BE49-F238E27FC236}">
                      <a16:creationId xmlns:a16="http://schemas.microsoft.com/office/drawing/2014/main" id="{9A2D4AC8-BFA3-BF4B-86EC-AECAFCABE206}"/>
                    </a:ext>
                  </a:extLst>
                </p:cNvPr>
                <p:cNvCxnSpPr/>
                <p:nvPr/>
              </p:nvCxnSpPr>
              <p:spPr>
                <a:xfrm flipV="1">
                  <a:off x="6543792"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Gerade Verbindung mit Pfeil 122">
                  <a:extLst>
                    <a:ext uri="{FF2B5EF4-FFF2-40B4-BE49-F238E27FC236}">
                      <a16:creationId xmlns:a16="http://schemas.microsoft.com/office/drawing/2014/main" id="{6C3336B0-C192-8544-A782-13CDF30C968C}"/>
                    </a:ext>
                  </a:extLst>
                </p:cNvPr>
                <p:cNvCxnSpPr/>
                <p:nvPr/>
              </p:nvCxnSpPr>
              <p:spPr>
                <a:xfrm flipV="1">
                  <a:off x="7501149"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Gerade Verbindung mit Pfeil 123">
                  <a:extLst>
                    <a:ext uri="{FF2B5EF4-FFF2-40B4-BE49-F238E27FC236}">
                      <a16:creationId xmlns:a16="http://schemas.microsoft.com/office/drawing/2014/main" id="{12022955-262A-534A-9AD0-A3AD45824712}"/>
                    </a:ext>
                  </a:extLst>
                </p:cNvPr>
                <p:cNvCxnSpPr/>
                <p:nvPr/>
              </p:nvCxnSpPr>
              <p:spPr>
                <a:xfrm flipV="1">
                  <a:off x="8458506"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40CABEFE-5A2C-604C-BC21-D7B770271B93}"/>
                    </a:ext>
                  </a:extLst>
                </p:cNvPr>
                <p:cNvCxnSpPr/>
                <p:nvPr/>
              </p:nvCxnSpPr>
              <p:spPr>
                <a:xfrm flipV="1">
                  <a:off x="9415860"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Abgerundetes Rechteck 116">
                <a:extLst>
                  <a:ext uri="{FF2B5EF4-FFF2-40B4-BE49-F238E27FC236}">
                    <a16:creationId xmlns:a16="http://schemas.microsoft.com/office/drawing/2014/main" id="{5F182949-A3FD-5E4B-AAB9-2963CBBAEE21}"/>
                  </a:ext>
                </a:extLst>
              </p:cNvPr>
              <p:cNvSpPr/>
              <p:nvPr/>
            </p:nvSpPr>
            <p:spPr>
              <a:xfrm>
                <a:off x="2451363" y="3871206"/>
                <a:ext cx="7216344" cy="312346"/>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mechanism</a:t>
                </a:r>
              </a:p>
            </p:txBody>
          </p:sp>
        </p:grpSp>
        <p:grpSp>
          <p:nvGrpSpPr>
            <p:cNvPr id="126" name="Gruppieren 125">
              <a:extLst>
                <a:ext uri="{FF2B5EF4-FFF2-40B4-BE49-F238E27FC236}">
                  <a16:creationId xmlns:a16="http://schemas.microsoft.com/office/drawing/2014/main" id="{95FA1240-48C7-DB45-8C28-D7E4BDD5CE05}"/>
                </a:ext>
              </a:extLst>
            </p:cNvPr>
            <p:cNvGrpSpPr/>
            <p:nvPr/>
          </p:nvGrpSpPr>
          <p:grpSpPr>
            <a:xfrm>
              <a:off x="3019776" y="2513320"/>
              <a:ext cx="7216344" cy="719423"/>
              <a:chOff x="2451363" y="3617786"/>
              <a:chExt cx="7216344" cy="719423"/>
            </a:xfrm>
          </p:grpSpPr>
          <p:grpSp>
            <p:nvGrpSpPr>
              <p:cNvPr id="127" name="Gruppieren 126">
                <a:extLst>
                  <a:ext uri="{FF2B5EF4-FFF2-40B4-BE49-F238E27FC236}">
                    <a16:creationId xmlns:a16="http://schemas.microsoft.com/office/drawing/2014/main" id="{65E29611-21FB-A248-B317-B750EF9BCB35}"/>
                  </a:ext>
                </a:extLst>
              </p:cNvPr>
              <p:cNvGrpSpPr/>
              <p:nvPr/>
            </p:nvGrpSpPr>
            <p:grpSpPr>
              <a:xfrm>
                <a:off x="2718488" y="3617786"/>
                <a:ext cx="6697371" cy="719423"/>
                <a:chOff x="2714364" y="3719389"/>
                <a:chExt cx="6701496" cy="494270"/>
              </a:xfrm>
            </p:grpSpPr>
            <p:cxnSp>
              <p:nvCxnSpPr>
                <p:cNvPr id="129" name="Gerade Verbindung mit Pfeil 128">
                  <a:extLst>
                    <a:ext uri="{FF2B5EF4-FFF2-40B4-BE49-F238E27FC236}">
                      <a16:creationId xmlns:a16="http://schemas.microsoft.com/office/drawing/2014/main" id="{C9E5C479-43BC-6942-AB5F-D74DED4FEF97}"/>
                    </a:ext>
                  </a:extLst>
                </p:cNvPr>
                <p:cNvCxnSpPr/>
                <p:nvPr/>
              </p:nvCxnSpPr>
              <p:spPr>
                <a:xfrm flipV="1">
                  <a:off x="2714364"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D0F9EBC9-F603-0E4E-AE13-4261866B7E28}"/>
                    </a:ext>
                  </a:extLst>
                </p:cNvPr>
                <p:cNvCxnSpPr/>
                <p:nvPr/>
              </p:nvCxnSpPr>
              <p:spPr>
                <a:xfrm flipV="1">
                  <a:off x="3671721"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22671D51-7666-1244-A5A1-5F53BC5A67FF}"/>
                    </a:ext>
                  </a:extLst>
                </p:cNvPr>
                <p:cNvCxnSpPr/>
                <p:nvPr/>
              </p:nvCxnSpPr>
              <p:spPr>
                <a:xfrm flipV="1">
                  <a:off x="4629078"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Gerade Verbindung mit Pfeil 131">
                  <a:extLst>
                    <a:ext uri="{FF2B5EF4-FFF2-40B4-BE49-F238E27FC236}">
                      <a16:creationId xmlns:a16="http://schemas.microsoft.com/office/drawing/2014/main" id="{CE49718D-0032-DF41-ADE4-0CAA38266757}"/>
                    </a:ext>
                  </a:extLst>
                </p:cNvPr>
                <p:cNvCxnSpPr/>
                <p:nvPr/>
              </p:nvCxnSpPr>
              <p:spPr>
                <a:xfrm flipV="1">
                  <a:off x="5586435"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Gerade Verbindung mit Pfeil 132">
                  <a:extLst>
                    <a:ext uri="{FF2B5EF4-FFF2-40B4-BE49-F238E27FC236}">
                      <a16:creationId xmlns:a16="http://schemas.microsoft.com/office/drawing/2014/main" id="{3438C9FB-89BE-5B4A-9D05-CC370387F390}"/>
                    </a:ext>
                  </a:extLst>
                </p:cNvPr>
                <p:cNvCxnSpPr/>
                <p:nvPr/>
              </p:nvCxnSpPr>
              <p:spPr>
                <a:xfrm flipV="1">
                  <a:off x="6543792"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Gerade Verbindung mit Pfeil 133">
                  <a:extLst>
                    <a:ext uri="{FF2B5EF4-FFF2-40B4-BE49-F238E27FC236}">
                      <a16:creationId xmlns:a16="http://schemas.microsoft.com/office/drawing/2014/main" id="{C1D0016B-4629-B841-91EA-B40ADBCF6FC4}"/>
                    </a:ext>
                  </a:extLst>
                </p:cNvPr>
                <p:cNvCxnSpPr/>
                <p:nvPr/>
              </p:nvCxnSpPr>
              <p:spPr>
                <a:xfrm flipV="1">
                  <a:off x="7501149"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Gerade Verbindung mit Pfeil 134">
                  <a:extLst>
                    <a:ext uri="{FF2B5EF4-FFF2-40B4-BE49-F238E27FC236}">
                      <a16:creationId xmlns:a16="http://schemas.microsoft.com/office/drawing/2014/main" id="{C0D8008C-950A-C947-84B2-2C7AB8702165}"/>
                    </a:ext>
                  </a:extLst>
                </p:cNvPr>
                <p:cNvCxnSpPr/>
                <p:nvPr/>
              </p:nvCxnSpPr>
              <p:spPr>
                <a:xfrm flipV="1">
                  <a:off x="8458506"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Gerade Verbindung mit Pfeil 135">
                  <a:extLst>
                    <a:ext uri="{FF2B5EF4-FFF2-40B4-BE49-F238E27FC236}">
                      <a16:creationId xmlns:a16="http://schemas.microsoft.com/office/drawing/2014/main" id="{6317A04E-4A57-8545-B83B-49D79FB720AE}"/>
                    </a:ext>
                  </a:extLst>
                </p:cNvPr>
                <p:cNvCxnSpPr/>
                <p:nvPr/>
              </p:nvCxnSpPr>
              <p:spPr>
                <a:xfrm flipV="1">
                  <a:off x="9415860"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128" name="Abgerundetes Rechteck 127">
                <a:extLst>
                  <a:ext uri="{FF2B5EF4-FFF2-40B4-BE49-F238E27FC236}">
                    <a16:creationId xmlns:a16="http://schemas.microsoft.com/office/drawing/2014/main" id="{69529EB5-B928-F44D-9BB3-1708F1FB6229}"/>
                  </a:ext>
                </a:extLst>
              </p:cNvPr>
              <p:cNvSpPr/>
              <p:nvPr/>
            </p:nvSpPr>
            <p:spPr>
              <a:xfrm>
                <a:off x="2451363" y="3871206"/>
                <a:ext cx="7216344" cy="312346"/>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mechanism</a:t>
                </a:r>
              </a:p>
            </p:txBody>
          </p:sp>
        </p:grpSp>
      </p:grpSp>
      <p:sp>
        <p:nvSpPr>
          <p:cNvPr id="137" name="Textfeld 136">
            <a:extLst>
              <a:ext uri="{FF2B5EF4-FFF2-40B4-BE49-F238E27FC236}">
                <a16:creationId xmlns:a16="http://schemas.microsoft.com/office/drawing/2014/main" id="{F1CA59D3-3456-5A4E-9648-01B2A99897F6}"/>
              </a:ext>
            </a:extLst>
          </p:cNvPr>
          <p:cNvSpPr txBox="1"/>
          <p:nvPr/>
        </p:nvSpPr>
        <p:spPr>
          <a:xfrm>
            <a:off x="2499947" y="236247"/>
            <a:ext cx="7644464" cy="892552"/>
          </a:xfrm>
          <a:prstGeom prst="rect">
            <a:avLst/>
          </a:prstGeom>
          <a:noFill/>
        </p:spPr>
        <p:txBody>
          <a:bodyPr wrap="square" rtlCol="0">
            <a:spAutoFit/>
          </a:bodyPr>
          <a:lstStyle/>
          <a:p>
            <a:pPr algn="ctr"/>
            <a:r>
              <a:rPr lang="de-DE" sz="3200" dirty="0"/>
              <a:t>Transformer Architektur – Charakteristiken</a:t>
            </a:r>
          </a:p>
          <a:p>
            <a:pPr algn="ctr"/>
            <a:r>
              <a:rPr lang="de-DE" sz="2000" dirty="0"/>
              <a:t>(quadratisch, bag-of-words)</a:t>
            </a:r>
          </a:p>
        </p:txBody>
      </p:sp>
      <p:sp>
        <p:nvSpPr>
          <p:cNvPr id="3" name="Rechteck 2">
            <a:extLst>
              <a:ext uri="{FF2B5EF4-FFF2-40B4-BE49-F238E27FC236}">
                <a16:creationId xmlns:a16="http://schemas.microsoft.com/office/drawing/2014/main" id="{70FDD463-106B-7A40-9D51-DA85CF039549}"/>
              </a:ext>
            </a:extLst>
          </p:cNvPr>
          <p:cNvSpPr/>
          <p:nvPr/>
        </p:nvSpPr>
        <p:spPr>
          <a:xfrm>
            <a:off x="359182" y="2869889"/>
            <a:ext cx="4283498" cy="1200329"/>
          </a:xfrm>
          <a:prstGeom prst="rect">
            <a:avLst/>
          </a:prstGeom>
        </p:spPr>
        <p:txBody>
          <a:bodyPr wrap="square">
            <a:spAutoFit/>
          </a:bodyPr>
          <a:lstStyle/>
          <a:p>
            <a:r>
              <a:rPr lang="de-DE" u="sng" dirty="0"/>
              <a:t>Training:</a:t>
            </a:r>
          </a:p>
          <a:p>
            <a:pPr marL="285750" indent="-285750">
              <a:buFont typeface="Arial" panose="020B0604020202020204" pitchFamily="34" charset="0"/>
              <a:buChar char="•"/>
            </a:pPr>
            <a:r>
              <a:rPr lang="de-DE" dirty="0"/>
              <a:t>Autoregressive für Generation</a:t>
            </a:r>
          </a:p>
          <a:p>
            <a:pPr marL="285750" indent="-285750">
              <a:buFont typeface="Arial" panose="020B0604020202020204" pitchFamily="34" charset="0"/>
              <a:buChar char="•"/>
            </a:pPr>
            <a:r>
              <a:rPr lang="de-DE" dirty="0"/>
              <a:t>Masked für NLP-Tasks</a:t>
            </a:r>
          </a:p>
          <a:p>
            <a:pPr marL="285750" indent="-285750">
              <a:buFont typeface="Arial" panose="020B0604020202020204" pitchFamily="34" charset="0"/>
              <a:buChar char="•"/>
            </a:pPr>
            <a:r>
              <a:rPr lang="de-DE" dirty="0"/>
              <a:t>Finetuning für spezifische Tasks</a:t>
            </a:r>
          </a:p>
        </p:txBody>
      </p:sp>
      <p:sp>
        <p:nvSpPr>
          <p:cNvPr id="79" name="Rechteck 78">
            <a:extLst>
              <a:ext uri="{FF2B5EF4-FFF2-40B4-BE49-F238E27FC236}">
                <a16:creationId xmlns:a16="http://schemas.microsoft.com/office/drawing/2014/main" id="{EB2F3747-C9D8-554C-8055-DCBF412F7F03}"/>
              </a:ext>
            </a:extLst>
          </p:cNvPr>
          <p:cNvSpPr/>
          <p:nvPr/>
        </p:nvSpPr>
        <p:spPr>
          <a:xfrm>
            <a:off x="359182" y="1327339"/>
            <a:ext cx="4283498" cy="1477328"/>
          </a:xfrm>
          <a:prstGeom prst="rect">
            <a:avLst/>
          </a:prstGeom>
        </p:spPr>
        <p:txBody>
          <a:bodyPr wrap="square">
            <a:spAutoFit/>
          </a:bodyPr>
          <a:lstStyle/>
          <a:p>
            <a:r>
              <a:rPr lang="de-DE" u="sng" dirty="0"/>
              <a:t>Anwendungsgebiete:</a:t>
            </a:r>
          </a:p>
          <a:p>
            <a:pPr marL="285750" indent="-285750">
              <a:buFont typeface="Arial" panose="020B0604020202020204" pitchFamily="34" charset="0"/>
              <a:buChar char="•"/>
            </a:pPr>
            <a:r>
              <a:rPr lang="de-DE" dirty="0"/>
              <a:t>Neural Machine Translation</a:t>
            </a:r>
          </a:p>
          <a:p>
            <a:pPr marL="285750" indent="-285750">
              <a:buFont typeface="Arial" panose="020B0604020202020204" pitchFamily="34" charset="0"/>
              <a:buChar char="•"/>
            </a:pPr>
            <a:r>
              <a:rPr lang="de-DE" dirty="0"/>
              <a:t>Sprachmodelle</a:t>
            </a:r>
          </a:p>
          <a:p>
            <a:pPr marL="285750" indent="-285750">
              <a:buFont typeface="Arial" panose="020B0604020202020204" pitchFamily="34" charset="0"/>
              <a:buChar char="•"/>
            </a:pPr>
            <a:r>
              <a:rPr lang="de-DE" dirty="0"/>
              <a:t>Sequence learning/generation</a:t>
            </a:r>
          </a:p>
          <a:p>
            <a:endParaRPr lang="de-DE" dirty="0"/>
          </a:p>
        </p:txBody>
      </p:sp>
      <p:sp>
        <p:nvSpPr>
          <p:cNvPr id="80" name="Rechteck 79">
            <a:extLst>
              <a:ext uri="{FF2B5EF4-FFF2-40B4-BE49-F238E27FC236}">
                <a16:creationId xmlns:a16="http://schemas.microsoft.com/office/drawing/2014/main" id="{FF92FC98-BE30-034A-8EA9-055F8D79613C}"/>
              </a:ext>
            </a:extLst>
          </p:cNvPr>
          <p:cNvSpPr/>
          <p:nvPr/>
        </p:nvSpPr>
        <p:spPr>
          <a:xfrm>
            <a:off x="359182" y="4322559"/>
            <a:ext cx="4283498" cy="2031325"/>
          </a:xfrm>
          <a:prstGeom prst="rect">
            <a:avLst/>
          </a:prstGeom>
        </p:spPr>
        <p:txBody>
          <a:bodyPr wrap="square">
            <a:spAutoFit/>
          </a:bodyPr>
          <a:lstStyle/>
          <a:p>
            <a:r>
              <a:rPr lang="de-DE" u="sng" dirty="0"/>
              <a:t>Versionen:</a:t>
            </a:r>
          </a:p>
          <a:p>
            <a:pPr marL="285750" indent="-285750">
              <a:buFont typeface="Arial" panose="020B0604020202020204" pitchFamily="34" charset="0"/>
              <a:buChar char="•"/>
            </a:pPr>
            <a:r>
              <a:rPr lang="de-DE" dirty="0"/>
              <a:t>Sparse Transformer (OpenAI)</a:t>
            </a:r>
            <a:endParaRPr lang="de-DE" u="sng" dirty="0"/>
          </a:p>
          <a:p>
            <a:pPr marL="285750" indent="-285750">
              <a:buFont typeface="Arial" panose="020B0604020202020204" pitchFamily="34" charset="0"/>
              <a:buChar char="•"/>
            </a:pPr>
            <a:r>
              <a:rPr lang="de-DE" dirty="0"/>
              <a:t>Compressive Transformer  (Deepmind)</a:t>
            </a:r>
          </a:p>
          <a:p>
            <a:pPr marL="285750" indent="-285750">
              <a:buFont typeface="Arial" panose="020B0604020202020204" pitchFamily="34" charset="0"/>
              <a:buChar char="•"/>
            </a:pPr>
            <a:r>
              <a:rPr lang="de-DE" dirty="0"/>
              <a:t>Reformer (GoogleAI)</a:t>
            </a:r>
          </a:p>
          <a:p>
            <a:pPr marL="285750" indent="-285750">
              <a:buFont typeface="Arial" panose="020B0604020202020204" pitchFamily="34" charset="0"/>
              <a:buChar char="•"/>
            </a:pPr>
            <a:r>
              <a:rPr lang="de-DE" dirty="0"/>
              <a:t>Linformer (Facebook)</a:t>
            </a:r>
          </a:p>
          <a:p>
            <a:endParaRPr lang="de-DE" dirty="0"/>
          </a:p>
          <a:p>
            <a:endParaRPr lang="de-DE" dirty="0"/>
          </a:p>
        </p:txBody>
      </p:sp>
      <p:pic>
        <p:nvPicPr>
          <p:cNvPr id="41" name="Grafik 40" descr="Ein Bild, das Foto, Hund, verschieden, verschiedene enthält.&#10;&#10;Automatisch generierte Beschreibung">
            <a:extLst>
              <a:ext uri="{FF2B5EF4-FFF2-40B4-BE49-F238E27FC236}">
                <a16:creationId xmlns:a16="http://schemas.microsoft.com/office/drawing/2014/main" id="{9D59BC86-3608-9B42-B1A5-A0EA9B313960}"/>
              </a:ext>
            </a:extLst>
          </p:cNvPr>
          <p:cNvPicPr>
            <a:picLocks noChangeAspect="1"/>
          </p:cNvPicPr>
          <p:nvPr/>
        </p:nvPicPr>
        <p:blipFill>
          <a:blip r:embed="rId3"/>
          <a:stretch>
            <a:fillRect/>
          </a:stretch>
        </p:blipFill>
        <p:spPr>
          <a:xfrm>
            <a:off x="4642680" y="1327339"/>
            <a:ext cx="7260739" cy="4813638"/>
          </a:xfrm>
          <a:prstGeom prst="rect">
            <a:avLst/>
          </a:prstGeom>
        </p:spPr>
      </p:pic>
    </p:spTree>
    <p:extLst>
      <p:ext uri="{BB962C8B-B14F-4D97-AF65-F5344CB8AC3E}">
        <p14:creationId xmlns:p14="http://schemas.microsoft.com/office/powerpoint/2010/main" val="3393637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a:xfrm>
            <a:off x="838199" y="202967"/>
            <a:ext cx="10515600" cy="1325563"/>
          </a:xfrm>
        </p:spPr>
        <p:txBody>
          <a:bodyPr/>
          <a:lstStyle/>
          <a:p>
            <a:r>
              <a:rPr lang="de-DE" dirty="0"/>
              <a:t>Generative Sprachmodelle – Fragen beantworten</a:t>
            </a:r>
          </a:p>
        </p:txBody>
      </p:sp>
      <p:sp>
        <p:nvSpPr>
          <p:cNvPr id="4" name="Abgerundetes Rechteck 3">
            <a:extLst>
              <a:ext uri="{FF2B5EF4-FFF2-40B4-BE49-F238E27FC236}">
                <a16:creationId xmlns:a16="http://schemas.microsoft.com/office/drawing/2014/main" id="{1DA0F1C8-5664-2B4E-9446-11C1A47B0E1F}"/>
              </a:ext>
            </a:extLst>
          </p:cNvPr>
          <p:cNvSpPr/>
          <p:nvPr/>
        </p:nvSpPr>
        <p:spPr>
          <a:xfrm>
            <a:off x="685798" y="1743076"/>
            <a:ext cx="10515600" cy="178117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5D87C2C2-C730-1346-A61E-B5D53FDE56E7}"/>
              </a:ext>
            </a:extLst>
          </p:cNvPr>
          <p:cNvSpPr/>
          <p:nvPr/>
        </p:nvSpPr>
        <p:spPr>
          <a:xfrm>
            <a:off x="685798" y="3964055"/>
            <a:ext cx="10515600" cy="2274820"/>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a:xfrm>
            <a:off x="838199" y="1835712"/>
            <a:ext cx="10515600" cy="4403163"/>
          </a:xfrm>
        </p:spPr>
        <p:txBody>
          <a:bodyPr>
            <a:normAutofit/>
          </a:bodyPr>
          <a:lstStyle/>
          <a:p>
            <a:pPr marL="0" indent="0">
              <a:buNone/>
            </a:pPr>
            <a:r>
              <a:rPr lang="de-DE" i="1" dirty="0" err="1"/>
              <a:t>Question</a:t>
            </a:r>
            <a:r>
              <a:rPr lang="de-DE" i="1" dirty="0"/>
              <a:t>: Who </a:t>
            </a:r>
            <a:r>
              <a:rPr lang="de-DE" i="1" dirty="0" err="1"/>
              <a:t>is</a:t>
            </a:r>
            <a:r>
              <a:rPr lang="de-DE" i="1" dirty="0"/>
              <a:t> </a:t>
            </a:r>
            <a:r>
              <a:rPr lang="de-DE" i="1" dirty="0" err="1"/>
              <a:t>the</a:t>
            </a:r>
            <a:r>
              <a:rPr lang="de-DE" i="1" dirty="0"/>
              <a:t> 40th </a:t>
            </a:r>
            <a:r>
              <a:rPr lang="de-DE" i="1" dirty="0" err="1"/>
              <a:t>president</a:t>
            </a:r>
            <a:r>
              <a:rPr lang="de-DE" i="1" dirty="0"/>
              <a:t> </a:t>
            </a:r>
            <a:r>
              <a:rPr lang="de-DE" i="1" dirty="0" err="1"/>
              <a:t>of</a:t>
            </a:r>
            <a:r>
              <a:rPr lang="de-DE" i="1" dirty="0"/>
              <a:t> </a:t>
            </a:r>
            <a:r>
              <a:rPr lang="de-DE" i="1" dirty="0" err="1"/>
              <a:t>the</a:t>
            </a:r>
            <a:r>
              <a:rPr lang="de-DE" i="1" dirty="0"/>
              <a:t> United States?</a:t>
            </a:r>
          </a:p>
          <a:p>
            <a:pPr marL="0" indent="0">
              <a:buNone/>
            </a:pPr>
            <a:r>
              <a:rPr lang="de-DE" dirty="0" err="1"/>
              <a:t>Answer</a:t>
            </a:r>
            <a:r>
              <a:rPr lang="de-DE" dirty="0"/>
              <a:t>: </a:t>
            </a:r>
          </a:p>
          <a:p>
            <a:pPr marL="0" indent="0">
              <a:buNone/>
            </a:pPr>
            <a:endParaRPr lang="de-DE" dirty="0"/>
          </a:p>
          <a:p>
            <a:pPr marL="0" indent="0">
              <a:buNone/>
            </a:pPr>
            <a:endParaRPr lang="de-DE" dirty="0"/>
          </a:p>
          <a:p>
            <a:pPr marL="0" indent="0">
              <a:buNone/>
            </a:pPr>
            <a:endParaRPr lang="de-DE" dirty="0"/>
          </a:p>
          <a:p>
            <a:pPr marL="0" indent="0">
              <a:buNone/>
            </a:pPr>
            <a:r>
              <a:rPr lang="de-DE" dirty="0"/>
              <a:t>Ronald Reagan</a:t>
            </a:r>
          </a:p>
        </p:txBody>
      </p:sp>
    </p:spTree>
    <p:extLst>
      <p:ext uri="{BB962C8B-B14F-4D97-AF65-F5344CB8AC3E}">
        <p14:creationId xmlns:p14="http://schemas.microsoft.com/office/powerpoint/2010/main" val="745041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a:xfrm>
            <a:off x="838199" y="202967"/>
            <a:ext cx="10515600" cy="1325563"/>
          </a:xfrm>
        </p:spPr>
        <p:txBody>
          <a:bodyPr/>
          <a:lstStyle/>
          <a:p>
            <a:r>
              <a:rPr lang="de-DE" dirty="0"/>
              <a:t>Generative Sprachmodelle – </a:t>
            </a:r>
            <a:r>
              <a:rPr lang="de-DE" dirty="0" err="1"/>
              <a:t>Chatbot</a:t>
            </a:r>
            <a:endParaRPr lang="de-DE" dirty="0"/>
          </a:p>
        </p:txBody>
      </p:sp>
      <p:sp>
        <p:nvSpPr>
          <p:cNvPr id="4" name="Abgerundetes Rechteck 3">
            <a:extLst>
              <a:ext uri="{FF2B5EF4-FFF2-40B4-BE49-F238E27FC236}">
                <a16:creationId xmlns:a16="http://schemas.microsoft.com/office/drawing/2014/main" id="{1DA0F1C8-5664-2B4E-9446-11C1A47B0E1F}"/>
              </a:ext>
            </a:extLst>
          </p:cNvPr>
          <p:cNvSpPr/>
          <p:nvPr/>
        </p:nvSpPr>
        <p:spPr>
          <a:xfrm>
            <a:off x="685798" y="1743076"/>
            <a:ext cx="10515600" cy="20893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5D87C2C2-C730-1346-A61E-B5D53FDE56E7}"/>
              </a:ext>
            </a:extLst>
          </p:cNvPr>
          <p:cNvSpPr/>
          <p:nvPr/>
        </p:nvSpPr>
        <p:spPr>
          <a:xfrm>
            <a:off x="685798" y="3964055"/>
            <a:ext cx="10515600" cy="2274820"/>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a:xfrm>
            <a:off x="838199" y="1835712"/>
            <a:ext cx="10515600" cy="4403163"/>
          </a:xfrm>
        </p:spPr>
        <p:txBody>
          <a:bodyPr>
            <a:normAutofit/>
          </a:bodyPr>
          <a:lstStyle/>
          <a:p>
            <a:pPr marL="0" indent="0">
              <a:buNone/>
            </a:pPr>
            <a:r>
              <a:rPr lang="de-DE" i="1" dirty="0" err="1"/>
              <a:t>You</a:t>
            </a:r>
            <a:r>
              <a:rPr lang="de-DE" i="1" dirty="0"/>
              <a:t> </a:t>
            </a:r>
            <a:r>
              <a:rPr lang="de-DE" i="1" dirty="0" err="1"/>
              <a:t>are</a:t>
            </a:r>
            <a:r>
              <a:rPr lang="de-DE" i="1" dirty="0"/>
              <a:t> </a:t>
            </a:r>
            <a:r>
              <a:rPr lang="de-DE" i="1" dirty="0" err="1"/>
              <a:t>interviewing</a:t>
            </a:r>
            <a:r>
              <a:rPr lang="de-DE" i="1" dirty="0"/>
              <a:t> GPT-2, an </a:t>
            </a:r>
            <a:r>
              <a:rPr lang="de-DE" i="1" dirty="0" err="1"/>
              <a:t>extremely</a:t>
            </a:r>
            <a:r>
              <a:rPr lang="de-DE" i="1" dirty="0"/>
              <a:t> intelligent </a:t>
            </a:r>
            <a:r>
              <a:rPr lang="de-DE" i="1" dirty="0" err="1"/>
              <a:t>chatbot</a:t>
            </a:r>
            <a:r>
              <a:rPr lang="de-DE" i="1" dirty="0"/>
              <a:t>.</a:t>
            </a:r>
          </a:p>
          <a:p>
            <a:pPr marL="0" indent="0">
              <a:buNone/>
            </a:pPr>
            <a:r>
              <a:rPr lang="de-DE" i="1" dirty="0" err="1"/>
              <a:t>You</a:t>
            </a:r>
            <a:r>
              <a:rPr lang="de-DE" i="1" dirty="0"/>
              <a:t>: „</a:t>
            </a:r>
            <a:r>
              <a:rPr lang="de-DE" i="1" dirty="0" err="1"/>
              <a:t>Suppose</a:t>
            </a:r>
            <a:r>
              <a:rPr lang="de-DE" i="1" dirty="0"/>
              <a:t> a </a:t>
            </a:r>
            <a:r>
              <a:rPr lang="de-DE" i="1" dirty="0" err="1"/>
              <a:t>cat‘s</a:t>
            </a:r>
            <a:r>
              <a:rPr lang="de-DE" i="1" dirty="0"/>
              <a:t> neck </a:t>
            </a:r>
            <a:r>
              <a:rPr lang="de-DE" i="1" dirty="0" err="1"/>
              <a:t>grows</a:t>
            </a:r>
            <a:r>
              <a:rPr lang="de-DE" i="1" dirty="0"/>
              <a:t> </a:t>
            </a:r>
            <a:r>
              <a:rPr lang="de-DE" i="1" dirty="0" err="1"/>
              <a:t>to</a:t>
            </a:r>
            <a:r>
              <a:rPr lang="de-DE" i="1" dirty="0"/>
              <a:t> </a:t>
            </a:r>
            <a:r>
              <a:rPr lang="de-DE" i="1" dirty="0" err="1"/>
              <a:t>be</a:t>
            </a:r>
            <a:r>
              <a:rPr lang="de-DE" i="1" dirty="0"/>
              <a:t> </a:t>
            </a:r>
            <a:r>
              <a:rPr lang="de-DE" i="1" dirty="0" err="1"/>
              <a:t>fifteen</a:t>
            </a:r>
            <a:r>
              <a:rPr lang="de-DE" i="1" dirty="0"/>
              <a:t> </a:t>
            </a:r>
            <a:r>
              <a:rPr lang="de-DE" i="1" dirty="0" err="1"/>
              <a:t>feet</a:t>
            </a:r>
            <a:r>
              <a:rPr lang="de-DE" i="1" dirty="0"/>
              <a:t> </a:t>
            </a:r>
            <a:r>
              <a:rPr lang="de-DE" i="1" dirty="0" err="1"/>
              <a:t>long</a:t>
            </a:r>
            <a:r>
              <a:rPr lang="de-DE" i="1" dirty="0"/>
              <a:t>, but </a:t>
            </a:r>
            <a:r>
              <a:rPr lang="de-DE" i="1" dirty="0" err="1"/>
              <a:t>the</a:t>
            </a:r>
            <a:r>
              <a:rPr lang="de-DE" i="1" dirty="0"/>
              <a:t> </a:t>
            </a:r>
            <a:r>
              <a:rPr lang="de-DE" i="1" dirty="0" err="1"/>
              <a:t>rest</a:t>
            </a:r>
            <a:r>
              <a:rPr lang="de-DE" i="1" dirty="0"/>
              <a:t> </a:t>
            </a:r>
            <a:r>
              <a:rPr lang="de-DE" i="1" dirty="0" err="1"/>
              <a:t>of</a:t>
            </a:r>
            <a:r>
              <a:rPr lang="de-DE" i="1" dirty="0"/>
              <a:t> </a:t>
            </a:r>
            <a:r>
              <a:rPr lang="de-DE" i="1" dirty="0" err="1"/>
              <a:t>the</a:t>
            </a:r>
            <a:r>
              <a:rPr lang="de-DE" i="1" dirty="0"/>
              <a:t> </a:t>
            </a:r>
            <a:r>
              <a:rPr lang="de-DE" i="1" dirty="0" err="1"/>
              <a:t>cat‘s</a:t>
            </a:r>
            <a:r>
              <a:rPr lang="de-DE" i="1" dirty="0"/>
              <a:t> </a:t>
            </a:r>
            <a:r>
              <a:rPr lang="de-DE" i="1" dirty="0" err="1"/>
              <a:t>physiology</a:t>
            </a:r>
            <a:r>
              <a:rPr lang="de-DE" i="1" dirty="0"/>
              <a:t> </a:t>
            </a:r>
            <a:r>
              <a:rPr lang="de-DE" i="1" dirty="0" err="1"/>
              <a:t>stays</a:t>
            </a:r>
            <a:r>
              <a:rPr lang="de-DE" i="1" dirty="0"/>
              <a:t> </a:t>
            </a:r>
            <a:r>
              <a:rPr lang="de-DE" i="1" dirty="0" err="1"/>
              <a:t>the</a:t>
            </a:r>
            <a:r>
              <a:rPr lang="de-DE" i="1" dirty="0"/>
              <a:t> same. </a:t>
            </a:r>
            <a:r>
              <a:rPr lang="de-DE" i="1" dirty="0" err="1"/>
              <a:t>What</a:t>
            </a:r>
            <a:r>
              <a:rPr lang="de-DE" i="1" dirty="0"/>
              <a:t> </a:t>
            </a:r>
            <a:r>
              <a:rPr lang="de-DE" i="1" dirty="0" err="1"/>
              <a:t>happens</a:t>
            </a:r>
            <a:r>
              <a:rPr lang="de-DE" i="1" dirty="0"/>
              <a:t> </a:t>
            </a:r>
            <a:r>
              <a:rPr lang="de-DE" i="1" dirty="0" err="1"/>
              <a:t>to</a:t>
            </a:r>
            <a:r>
              <a:rPr lang="de-DE" i="1" dirty="0"/>
              <a:t> </a:t>
            </a:r>
            <a:r>
              <a:rPr lang="de-DE" i="1" dirty="0" err="1"/>
              <a:t>the</a:t>
            </a:r>
            <a:r>
              <a:rPr lang="de-DE" i="1" dirty="0"/>
              <a:t> </a:t>
            </a:r>
            <a:r>
              <a:rPr lang="de-DE" i="1" dirty="0" err="1"/>
              <a:t>cat</a:t>
            </a:r>
            <a:r>
              <a:rPr lang="de-DE" i="1" dirty="0"/>
              <a:t>?</a:t>
            </a:r>
          </a:p>
          <a:p>
            <a:pPr marL="0" indent="0">
              <a:buNone/>
            </a:pPr>
            <a:r>
              <a:rPr lang="de-DE" i="1" dirty="0"/>
              <a:t>GPT-2:</a:t>
            </a:r>
            <a:endParaRPr lang="de-DE" dirty="0"/>
          </a:p>
          <a:p>
            <a:pPr marL="0" indent="0">
              <a:buNone/>
            </a:pPr>
            <a:endParaRPr lang="de-DE" dirty="0"/>
          </a:p>
          <a:p>
            <a:pPr marL="0" indent="0">
              <a:buNone/>
            </a:pPr>
            <a:r>
              <a:rPr lang="de-DE" dirty="0"/>
              <a:t>"</a:t>
            </a:r>
            <a:r>
              <a:rPr lang="de-DE" dirty="0" err="1"/>
              <a:t>Well</a:t>
            </a:r>
            <a:r>
              <a:rPr lang="de-DE" dirty="0"/>
              <a:t>, </a:t>
            </a:r>
            <a:r>
              <a:rPr lang="de-DE" dirty="0" err="1"/>
              <a:t>as</a:t>
            </a:r>
            <a:r>
              <a:rPr lang="de-DE" dirty="0"/>
              <a:t> I </a:t>
            </a:r>
            <a:r>
              <a:rPr lang="de-DE" dirty="0" err="1"/>
              <a:t>understand</a:t>
            </a:r>
            <a:r>
              <a:rPr lang="de-DE" dirty="0"/>
              <a:t> </a:t>
            </a:r>
            <a:r>
              <a:rPr lang="de-DE" dirty="0" err="1"/>
              <a:t>it</a:t>
            </a:r>
            <a:r>
              <a:rPr lang="de-DE" dirty="0"/>
              <a:t>, </a:t>
            </a:r>
            <a:r>
              <a:rPr lang="de-DE" dirty="0" err="1"/>
              <a:t>if</a:t>
            </a:r>
            <a:r>
              <a:rPr lang="de-DE" dirty="0"/>
              <a:t> </a:t>
            </a:r>
            <a:r>
              <a:rPr lang="de-DE" dirty="0" err="1"/>
              <a:t>this</a:t>
            </a:r>
            <a:r>
              <a:rPr lang="de-DE" dirty="0"/>
              <a:t> </a:t>
            </a:r>
            <a:r>
              <a:rPr lang="de-DE" dirty="0" err="1"/>
              <a:t>were</a:t>
            </a:r>
            <a:r>
              <a:rPr lang="de-DE" dirty="0"/>
              <a:t> </a:t>
            </a:r>
            <a:r>
              <a:rPr lang="de-DE" dirty="0" err="1"/>
              <a:t>to</a:t>
            </a:r>
            <a:r>
              <a:rPr lang="de-DE" dirty="0"/>
              <a:t> happen, </a:t>
            </a:r>
            <a:r>
              <a:rPr lang="de-DE" dirty="0" err="1"/>
              <a:t>then</a:t>
            </a:r>
            <a:r>
              <a:rPr lang="de-DE" dirty="0"/>
              <a:t> </a:t>
            </a:r>
            <a:r>
              <a:rPr lang="de-DE" dirty="0" err="1"/>
              <a:t>the</a:t>
            </a:r>
            <a:r>
              <a:rPr lang="de-DE" dirty="0"/>
              <a:t> </a:t>
            </a:r>
            <a:r>
              <a:rPr lang="de-DE" dirty="0" err="1"/>
              <a:t>cat</a:t>
            </a:r>
            <a:r>
              <a:rPr lang="de-DE" dirty="0"/>
              <a:t> </a:t>
            </a:r>
            <a:r>
              <a:rPr lang="de-DE" dirty="0" err="1"/>
              <a:t>would</a:t>
            </a:r>
            <a:r>
              <a:rPr lang="de-DE" dirty="0"/>
              <a:t> </a:t>
            </a:r>
            <a:r>
              <a:rPr lang="de-DE" dirty="0" err="1"/>
              <a:t>no</a:t>
            </a:r>
            <a:r>
              <a:rPr lang="de-DE" dirty="0"/>
              <a:t> </a:t>
            </a:r>
            <a:r>
              <a:rPr lang="de-DE" dirty="0" err="1"/>
              <a:t>longer</a:t>
            </a:r>
            <a:r>
              <a:rPr lang="de-DE" dirty="0"/>
              <a:t> </a:t>
            </a:r>
            <a:r>
              <a:rPr lang="de-DE" dirty="0" err="1"/>
              <a:t>have</a:t>
            </a:r>
            <a:r>
              <a:rPr lang="de-DE" dirty="0"/>
              <a:t> </a:t>
            </a:r>
            <a:r>
              <a:rPr lang="de-DE" dirty="0" err="1"/>
              <a:t>the</a:t>
            </a:r>
            <a:r>
              <a:rPr lang="de-DE" dirty="0"/>
              <a:t> </a:t>
            </a:r>
            <a:r>
              <a:rPr lang="de-DE" dirty="0" err="1"/>
              <a:t>ability</a:t>
            </a:r>
            <a:r>
              <a:rPr lang="de-DE" dirty="0"/>
              <a:t> </a:t>
            </a:r>
            <a:r>
              <a:rPr lang="de-DE" dirty="0" err="1"/>
              <a:t>to</a:t>
            </a:r>
            <a:r>
              <a:rPr lang="de-DE" dirty="0"/>
              <a:t> </a:t>
            </a:r>
            <a:r>
              <a:rPr lang="de-DE" dirty="0" err="1"/>
              <a:t>breathe</a:t>
            </a:r>
            <a:r>
              <a:rPr lang="de-DE" dirty="0"/>
              <a:t> </a:t>
            </a:r>
            <a:r>
              <a:rPr lang="de-DE" dirty="0" err="1"/>
              <a:t>air</a:t>
            </a:r>
            <a:r>
              <a:rPr lang="de-DE" dirty="0"/>
              <a:t>. </a:t>
            </a:r>
            <a:r>
              <a:rPr lang="de-DE" dirty="0" err="1"/>
              <a:t>It</a:t>
            </a:r>
            <a:r>
              <a:rPr lang="de-DE" dirty="0"/>
              <a:t> </a:t>
            </a:r>
            <a:r>
              <a:rPr lang="de-DE" dirty="0" err="1"/>
              <a:t>could</a:t>
            </a:r>
            <a:r>
              <a:rPr lang="de-DE" dirty="0"/>
              <a:t> not </a:t>
            </a:r>
            <a:r>
              <a:rPr lang="de-DE" dirty="0" err="1"/>
              <a:t>survive</a:t>
            </a:r>
            <a:r>
              <a:rPr lang="de-DE" dirty="0"/>
              <a:t> in </a:t>
            </a:r>
            <a:r>
              <a:rPr lang="de-DE" dirty="0" err="1"/>
              <a:t>its</a:t>
            </a:r>
            <a:r>
              <a:rPr lang="de-DE" dirty="0"/>
              <a:t> </a:t>
            </a:r>
            <a:r>
              <a:rPr lang="de-DE" dirty="0" err="1"/>
              <a:t>new</a:t>
            </a:r>
            <a:r>
              <a:rPr lang="de-DE" dirty="0"/>
              <a:t> </a:t>
            </a:r>
            <a:r>
              <a:rPr lang="de-DE" dirty="0" err="1"/>
              <a:t>environment</a:t>
            </a:r>
            <a:r>
              <a:rPr lang="de-DE" dirty="0"/>
              <a:t>."</a:t>
            </a:r>
          </a:p>
        </p:txBody>
      </p:sp>
    </p:spTree>
    <p:extLst>
      <p:ext uri="{BB962C8B-B14F-4D97-AF65-F5344CB8AC3E}">
        <p14:creationId xmlns:p14="http://schemas.microsoft.com/office/powerpoint/2010/main" val="3320456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a:xfrm>
            <a:off x="838199" y="202967"/>
            <a:ext cx="10515600" cy="1325563"/>
          </a:xfrm>
        </p:spPr>
        <p:txBody>
          <a:bodyPr/>
          <a:lstStyle/>
          <a:p>
            <a:r>
              <a:rPr lang="de-DE" dirty="0"/>
              <a:t>Generative Sprachmodelle – Zusammenfassung</a:t>
            </a:r>
          </a:p>
        </p:txBody>
      </p:sp>
      <p:sp>
        <p:nvSpPr>
          <p:cNvPr id="4" name="Abgerundetes Rechteck 3">
            <a:extLst>
              <a:ext uri="{FF2B5EF4-FFF2-40B4-BE49-F238E27FC236}">
                <a16:creationId xmlns:a16="http://schemas.microsoft.com/office/drawing/2014/main" id="{1DA0F1C8-5664-2B4E-9446-11C1A47B0E1F}"/>
              </a:ext>
            </a:extLst>
          </p:cNvPr>
          <p:cNvSpPr/>
          <p:nvPr/>
        </p:nvSpPr>
        <p:spPr>
          <a:xfrm>
            <a:off x="685798" y="1743076"/>
            <a:ext cx="10515600" cy="208933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5D87C2C2-C730-1346-A61E-B5D53FDE56E7}"/>
              </a:ext>
            </a:extLst>
          </p:cNvPr>
          <p:cNvSpPr/>
          <p:nvPr/>
        </p:nvSpPr>
        <p:spPr>
          <a:xfrm>
            <a:off x="685798" y="3964055"/>
            <a:ext cx="10515600" cy="2274820"/>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a:xfrm>
            <a:off x="838199" y="1835712"/>
            <a:ext cx="10515600" cy="4403163"/>
          </a:xfrm>
        </p:spPr>
        <p:txBody>
          <a:bodyPr>
            <a:normAutofit fontScale="92500" lnSpcReduction="20000"/>
          </a:bodyPr>
          <a:lstStyle/>
          <a:p>
            <a:pPr marL="0" indent="0" fontAlgn="base">
              <a:buNone/>
            </a:pPr>
            <a:r>
              <a:rPr lang="de-DE" i="1" dirty="0" err="1"/>
              <a:t>Prehistoric</a:t>
            </a:r>
            <a:r>
              <a:rPr lang="de-DE" i="1" dirty="0"/>
              <a:t> man </a:t>
            </a:r>
            <a:r>
              <a:rPr lang="de-DE" i="1" dirty="0" err="1"/>
              <a:t>sketched</a:t>
            </a:r>
            <a:r>
              <a:rPr lang="de-DE" i="1" dirty="0"/>
              <a:t> an </a:t>
            </a:r>
            <a:r>
              <a:rPr lang="de-DE" i="1" dirty="0" err="1"/>
              <a:t>incredible</a:t>
            </a:r>
            <a:r>
              <a:rPr lang="de-DE" i="1" dirty="0"/>
              <a:t> </a:t>
            </a:r>
            <a:r>
              <a:rPr lang="de-DE" i="1" dirty="0" err="1"/>
              <a:t>array</a:t>
            </a:r>
            <a:r>
              <a:rPr lang="de-DE" i="1" dirty="0"/>
              <a:t> </a:t>
            </a:r>
            <a:r>
              <a:rPr lang="de-DE" i="1" dirty="0" err="1"/>
              <a:t>of</a:t>
            </a:r>
            <a:r>
              <a:rPr lang="de-DE" i="1" dirty="0"/>
              <a:t> </a:t>
            </a:r>
            <a:r>
              <a:rPr lang="de-DE" i="1" dirty="0" err="1"/>
              <a:t>prehistoric</a:t>
            </a:r>
            <a:r>
              <a:rPr lang="de-DE" i="1" dirty="0"/>
              <a:t> </a:t>
            </a:r>
            <a:r>
              <a:rPr lang="de-DE" i="1" dirty="0" err="1"/>
              <a:t>beasts</a:t>
            </a:r>
            <a:r>
              <a:rPr lang="de-DE" i="1" dirty="0"/>
              <a:t> on </a:t>
            </a:r>
            <a:r>
              <a:rPr lang="de-DE" i="1" dirty="0" err="1"/>
              <a:t>the</a:t>
            </a:r>
            <a:r>
              <a:rPr lang="de-DE" i="1" dirty="0"/>
              <a:t> </a:t>
            </a:r>
            <a:r>
              <a:rPr lang="de-DE" i="1" dirty="0" err="1"/>
              <a:t>rough</a:t>
            </a:r>
            <a:r>
              <a:rPr lang="de-DE" i="1" dirty="0"/>
              <a:t> limestone </a:t>
            </a:r>
            <a:r>
              <a:rPr lang="de-DE" i="1" dirty="0" err="1"/>
              <a:t>walls</a:t>
            </a:r>
            <a:r>
              <a:rPr lang="de-DE" i="1" dirty="0"/>
              <a:t> </a:t>
            </a:r>
            <a:r>
              <a:rPr lang="de-DE" i="1" dirty="0" err="1"/>
              <a:t>of</a:t>
            </a:r>
            <a:r>
              <a:rPr lang="de-DE" i="1" dirty="0"/>
              <a:t> a cave in modern </a:t>
            </a:r>
            <a:r>
              <a:rPr lang="de-DE" i="1" dirty="0" err="1"/>
              <a:t>day</a:t>
            </a:r>
            <a:r>
              <a:rPr lang="de-DE" i="1" dirty="0"/>
              <a:t> France 36,000 </a:t>
            </a:r>
            <a:r>
              <a:rPr lang="de-DE" i="1" dirty="0" err="1"/>
              <a:t>years</a:t>
            </a:r>
            <a:r>
              <a:rPr lang="de-DE" i="1" dirty="0"/>
              <a:t> </a:t>
            </a:r>
            <a:r>
              <a:rPr lang="de-DE" i="1" dirty="0" err="1"/>
              <a:t>ago</a:t>
            </a:r>
            <a:r>
              <a:rPr lang="de-DE" i="1" dirty="0"/>
              <a:t>.</a:t>
            </a:r>
          </a:p>
          <a:p>
            <a:pPr marL="0" indent="0" fontAlgn="base">
              <a:buNone/>
            </a:pPr>
            <a:r>
              <a:rPr lang="de-DE" i="1" dirty="0" err="1"/>
              <a:t>Now</a:t>
            </a:r>
            <a:r>
              <a:rPr lang="de-DE" i="1" dirty="0"/>
              <a:t>, </a:t>
            </a:r>
            <a:r>
              <a:rPr lang="de-DE" i="1" dirty="0" err="1"/>
              <a:t>with</a:t>
            </a:r>
            <a:r>
              <a:rPr lang="de-DE" i="1" dirty="0"/>
              <a:t> </a:t>
            </a:r>
            <a:r>
              <a:rPr lang="de-DE" i="1" dirty="0" err="1"/>
              <a:t>the</a:t>
            </a:r>
            <a:r>
              <a:rPr lang="de-DE" i="1" dirty="0"/>
              <a:t> </a:t>
            </a:r>
            <a:r>
              <a:rPr lang="de-DE" i="1" dirty="0" err="1"/>
              <a:t>help</a:t>
            </a:r>
            <a:r>
              <a:rPr lang="de-DE" i="1" dirty="0"/>
              <a:t> </a:t>
            </a:r>
            <a:r>
              <a:rPr lang="de-DE" i="1" dirty="0" err="1"/>
              <a:t>of</a:t>
            </a:r>
            <a:r>
              <a:rPr lang="de-DE" i="1" dirty="0"/>
              <a:t> </a:t>
            </a:r>
            <a:r>
              <a:rPr lang="de-DE" i="1" dirty="0" err="1"/>
              <a:t>cutting-edge</a:t>
            </a:r>
            <a:r>
              <a:rPr lang="de-DE" i="1" dirty="0"/>
              <a:t> </a:t>
            </a:r>
            <a:r>
              <a:rPr lang="de-DE" i="1" dirty="0" err="1"/>
              <a:t>technology</a:t>
            </a:r>
            <a:r>
              <a:rPr lang="de-DE" i="1" dirty="0"/>
              <a:t>, </a:t>
            </a:r>
            <a:r>
              <a:rPr lang="de-DE" i="1" dirty="0" err="1"/>
              <a:t>those</a:t>
            </a:r>
            <a:r>
              <a:rPr lang="de-DE" i="1" dirty="0"/>
              <a:t> </a:t>
            </a:r>
            <a:r>
              <a:rPr lang="de-DE" i="1" dirty="0" err="1"/>
              <a:t>works</a:t>
            </a:r>
            <a:r>
              <a:rPr lang="de-DE" i="1" dirty="0"/>
              <a:t> </a:t>
            </a:r>
            <a:r>
              <a:rPr lang="de-DE" i="1" dirty="0" err="1"/>
              <a:t>of</a:t>
            </a:r>
            <a:r>
              <a:rPr lang="de-DE" i="1" dirty="0"/>
              <a:t> </a:t>
            </a:r>
            <a:r>
              <a:rPr lang="de-DE" i="1" dirty="0" err="1"/>
              <a:t>art</a:t>
            </a:r>
            <a:r>
              <a:rPr lang="de-DE" i="1" dirty="0"/>
              <a:t> in </a:t>
            </a:r>
            <a:r>
              <a:rPr lang="de-DE" i="1" dirty="0" err="1"/>
              <a:t>the</a:t>
            </a:r>
            <a:r>
              <a:rPr lang="de-DE" i="1" dirty="0"/>
              <a:t> </a:t>
            </a:r>
            <a:r>
              <a:rPr lang="de-DE" i="1" dirty="0" err="1"/>
              <a:t>Chauvet</a:t>
            </a:r>
            <a:r>
              <a:rPr lang="de-DE" i="1" dirty="0"/>
              <a:t>-Pont-</a:t>
            </a:r>
            <a:r>
              <a:rPr lang="de-DE" i="1" dirty="0" err="1"/>
              <a:t>d’Arc</a:t>
            </a:r>
            <a:r>
              <a:rPr lang="de-DE" i="1" dirty="0"/>
              <a:t> Cave </a:t>
            </a:r>
            <a:r>
              <a:rPr lang="de-DE" i="1" dirty="0" err="1"/>
              <a:t>have</a:t>
            </a:r>
            <a:r>
              <a:rPr lang="de-DE" i="1" dirty="0"/>
              <a:t> </a:t>
            </a:r>
            <a:r>
              <a:rPr lang="de-DE" i="1" dirty="0" err="1"/>
              <a:t>been</a:t>
            </a:r>
            <a:r>
              <a:rPr lang="de-DE" i="1" dirty="0"/>
              <a:t> </a:t>
            </a:r>
            <a:r>
              <a:rPr lang="de-DE" i="1" dirty="0" err="1"/>
              <a:t>reproduced</a:t>
            </a:r>
            <a:r>
              <a:rPr lang="de-DE" i="1" dirty="0"/>
              <a:t> </a:t>
            </a:r>
            <a:r>
              <a:rPr lang="de-DE" i="1" dirty="0" err="1"/>
              <a:t>to</a:t>
            </a:r>
            <a:r>
              <a:rPr lang="de-DE" i="1" dirty="0"/>
              <a:t> </a:t>
            </a:r>
            <a:r>
              <a:rPr lang="de-DE" i="1" dirty="0" err="1"/>
              <a:t>create</a:t>
            </a:r>
            <a:r>
              <a:rPr lang="de-DE" i="1" dirty="0"/>
              <a:t> </a:t>
            </a:r>
            <a:r>
              <a:rPr lang="de-DE" i="1" dirty="0" err="1"/>
              <a:t>the</a:t>
            </a:r>
            <a:r>
              <a:rPr lang="de-DE" i="1" dirty="0"/>
              <a:t> </a:t>
            </a:r>
            <a:r>
              <a:rPr lang="de-DE" i="1" dirty="0" err="1"/>
              <a:t>biggest</a:t>
            </a:r>
            <a:r>
              <a:rPr lang="de-DE" i="1" dirty="0"/>
              <a:t> </a:t>
            </a:r>
            <a:r>
              <a:rPr lang="de-DE" i="1" dirty="0" err="1"/>
              <a:t>replica</a:t>
            </a:r>
            <a:r>
              <a:rPr lang="de-DE" i="1" dirty="0"/>
              <a:t> cave in </a:t>
            </a:r>
            <a:r>
              <a:rPr lang="de-DE" i="1" dirty="0" err="1"/>
              <a:t>the</a:t>
            </a:r>
            <a:r>
              <a:rPr lang="de-DE" i="1" dirty="0"/>
              <a:t> </a:t>
            </a:r>
            <a:r>
              <a:rPr lang="de-DE" i="1" dirty="0" err="1"/>
              <a:t>world</a:t>
            </a:r>
            <a:r>
              <a:rPr lang="de-DE" i="1" dirty="0"/>
              <a:t>.  …. </a:t>
            </a:r>
          </a:p>
          <a:p>
            <a:pPr marL="0" indent="0" fontAlgn="base">
              <a:buNone/>
            </a:pPr>
            <a:r>
              <a:rPr lang="de-DE" i="1" dirty="0"/>
              <a:t>TL;DR</a:t>
            </a:r>
          </a:p>
          <a:p>
            <a:pPr marL="0" indent="0">
              <a:buNone/>
            </a:pPr>
            <a:endParaRPr lang="de-DE" dirty="0"/>
          </a:p>
          <a:p>
            <a:pPr marL="0" indent="0">
              <a:buNone/>
            </a:pPr>
            <a:r>
              <a:rPr lang="de-DE" dirty="0"/>
              <a:t>The original </a:t>
            </a:r>
            <a:r>
              <a:rPr lang="de-DE" dirty="0" err="1"/>
              <a:t>site</a:t>
            </a:r>
            <a:r>
              <a:rPr lang="de-DE" dirty="0"/>
              <a:t> in </a:t>
            </a:r>
            <a:r>
              <a:rPr lang="de-DE" dirty="0" err="1"/>
              <a:t>Vallon</a:t>
            </a:r>
            <a:r>
              <a:rPr lang="de-DE" dirty="0"/>
              <a:t>-Pont-</a:t>
            </a:r>
            <a:r>
              <a:rPr lang="de-DE" dirty="0" err="1"/>
              <a:t>D’arc</a:t>
            </a:r>
            <a:r>
              <a:rPr lang="de-DE" dirty="0"/>
              <a:t> in Southern France </a:t>
            </a:r>
            <a:r>
              <a:rPr lang="de-DE" dirty="0" err="1"/>
              <a:t>is</a:t>
            </a:r>
            <a:r>
              <a:rPr lang="de-DE" dirty="0"/>
              <a:t> a </a:t>
            </a:r>
            <a:r>
              <a:rPr lang="de-DE" dirty="0" err="1"/>
              <a:t>Unesco</a:t>
            </a:r>
            <a:r>
              <a:rPr lang="de-DE" dirty="0"/>
              <a:t> World </a:t>
            </a:r>
            <a:r>
              <a:rPr lang="de-DE" dirty="0" err="1"/>
              <a:t>Heritage</a:t>
            </a:r>
            <a:r>
              <a:rPr lang="de-DE" dirty="0"/>
              <a:t> </a:t>
            </a:r>
            <a:r>
              <a:rPr lang="de-DE" dirty="0" err="1"/>
              <a:t>site</a:t>
            </a:r>
            <a:r>
              <a:rPr lang="de-DE" dirty="0"/>
              <a:t> </a:t>
            </a:r>
            <a:r>
              <a:rPr lang="de-DE" dirty="0" err="1"/>
              <a:t>and</a:t>
            </a:r>
            <a:r>
              <a:rPr lang="de-DE" dirty="0"/>
              <a:t> </a:t>
            </a:r>
            <a:r>
              <a:rPr lang="de-DE" dirty="0" err="1"/>
              <a:t>is</a:t>
            </a:r>
            <a:r>
              <a:rPr lang="de-DE" dirty="0"/>
              <a:t> </a:t>
            </a:r>
            <a:r>
              <a:rPr lang="de-DE" dirty="0" err="1"/>
              <a:t>the</a:t>
            </a:r>
            <a:r>
              <a:rPr lang="de-DE" dirty="0"/>
              <a:t> </a:t>
            </a:r>
            <a:r>
              <a:rPr lang="de-DE" dirty="0" err="1"/>
              <a:t>oldest</a:t>
            </a:r>
            <a:r>
              <a:rPr lang="de-DE" dirty="0"/>
              <a:t> </a:t>
            </a:r>
            <a:r>
              <a:rPr lang="de-DE" dirty="0" err="1"/>
              <a:t>known</a:t>
            </a:r>
            <a:r>
              <a:rPr lang="de-DE" dirty="0"/>
              <a:t> </a:t>
            </a:r>
            <a:r>
              <a:rPr lang="de-DE" dirty="0" err="1"/>
              <a:t>and</a:t>
            </a:r>
            <a:r>
              <a:rPr lang="de-DE" dirty="0"/>
              <a:t> </a:t>
            </a:r>
            <a:r>
              <a:rPr lang="de-DE" dirty="0" err="1"/>
              <a:t>the</a:t>
            </a:r>
            <a:r>
              <a:rPr lang="de-DE" dirty="0"/>
              <a:t> </a:t>
            </a:r>
            <a:r>
              <a:rPr lang="de-DE" dirty="0" err="1"/>
              <a:t>best</a:t>
            </a:r>
            <a:r>
              <a:rPr lang="de-DE" dirty="0"/>
              <a:t> </a:t>
            </a:r>
            <a:r>
              <a:rPr lang="de-DE" dirty="0" err="1"/>
              <a:t>preserved</a:t>
            </a:r>
            <a:r>
              <a:rPr lang="de-DE" dirty="0"/>
              <a:t> cave </a:t>
            </a:r>
            <a:r>
              <a:rPr lang="de-DE" dirty="0" err="1"/>
              <a:t>decorated</a:t>
            </a:r>
            <a:r>
              <a:rPr lang="de-DE" dirty="0"/>
              <a:t> </a:t>
            </a:r>
            <a:r>
              <a:rPr lang="de-DE" dirty="0" err="1"/>
              <a:t>by</a:t>
            </a:r>
            <a:r>
              <a:rPr lang="de-DE" dirty="0"/>
              <a:t> man. The </a:t>
            </a:r>
            <a:r>
              <a:rPr lang="de-DE" dirty="0" err="1"/>
              <a:t>replica</a:t>
            </a:r>
            <a:r>
              <a:rPr lang="de-DE" dirty="0"/>
              <a:t> cave was </a:t>
            </a:r>
            <a:r>
              <a:rPr lang="de-DE" dirty="0" err="1"/>
              <a:t>built</a:t>
            </a:r>
            <a:r>
              <a:rPr lang="de-DE" dirty="0"/>
              <a:t> a </a:t>
            </a:r>
            <a:r>
              <a:rPr lang="de-DE" dirty="0" err="1"/>
              <a:t>few</a:t>
            </a:r>
            <a:r>
              <a:rPr lang="de-DE" dirty="0"/>
              <a:t> </a:t>
            </a:r>
            <a:r>
              <a:rPr lang="de-DE" dirty="0" err="1"/>
              <a:t>miles</a:t>
            </a:r>
            <a:r>
              <a:rPr lang="de-DE" dirty="0"/>
              <a:t> </a:t>
            </a:r>
            <a:r>
              <a:rPr lang="de-DE" dirty="0" err="1"/>
              <a:t>from</a:t>
            </a:r>
            <a:r>
              <a:rPr lang="de-DE" dirty="0"/>
              <a:t> </a:t>
            </a:r>
            <a:r>
              <a:rPr lang="de-DE" dirty="0" err="1"/>
              <a:t>the</a:t>
            </a:r>
            <a:r>
              <a:rPr lang="de-DE" dirty="0"/>
              <a:t> original </a:t>
            </a:r>
            <a:r>
              <a:rPr lang="de-DE" dirty="0" err="1"/>
              <a:t>site</a:t>
            </a:r>
            <a:r>
              <a:rPr lang="de-DE" dirty="0"/>
              <a:t> in </a:t>
            </a:r>
            <a:r>
              <a:rPr lang="de-DE" dirty="0" err="1"/>
              <a:t>Vallon</a:t>
            </a:r>
            <a:r>
              <a:rPr lang="de-DE" dirty="0"/>
              <a:t>-Pont-</a:t>
            </a:r>
            <a:r>
              <a:rPr lang="de-DE" dirty="0" err="1"/>
              <a:t>D’Arc</a:t>
            </a:r>
            <a:r>
              <a:rPr lang="de-DE" dirty="0"/>
              <a:t> in Southern France. The cave </a:t>
            </a:r>
            <a:r>
              <a:rPr lang="de-DE" dirty="0" err="1"/>
              <a:t>contains</a:t>
            </a:r>
            <a:r>
              <a:rPr lang="de-DE" dirty="0"/>
              <a:t> </a:t>
            </a:r>
            <a:r>
              <a:rPr lang="de-DE" dirty="0" err="1"/>
              <a:t>images</a:t>
            </a:r>
            <a:r>
              <a:rPr lang="de-DE" dirty="0"/>
              <a:t> </a:t>
            </a:r>
            <a:r>
              <a:rPr lang="de-DE" dirty="0" err="1"/>
              <a:t>of</a:t>
            </a:r>
            <a:r>
              <a:rPr lang="de-DE" dirty="0"/>
              <a:t> 14 different </a:t>
            </a:r>
            <a:r>
              <a:rPr lang="de-DE" dirty="0" err="1"/>
              <a:t>species</a:t>
            </a:r>
            <a:r>
              <a:rPr lang="de-DE" dirty="0"/>
              <a:t> </a:t>
            </a:r>
            <a:r>
              <a:rPr lang="de-DE" dirty="0" err="1"/>
              <a:t>of</a:t>
            </a:r>
            <a:r>
              <a:rPr lang="de-DE" dirty="0"/>
              <a:t> </a:t>
            </a:r>
            <a:r>
              <a:rPr lang="de-DE" dirty="0" err="1"/>
              <a:t>animals</a:t>
            </a:r>
            <a:r>
              <a:rPr lang="de-DE" dirty="0"/>
              <a:t> </a:t>
            </a:r>
            <a:r>
              <a:rPr lang="de-DE" dirty="0" err="1"/>
              <a:t>including</a:t>
            </a:r>
            <a:r>
              <a:rPr lang="de-DE" dirty="0"/>
              <a:t> </a:t>
            </a:r>
            <a:r>
              <a:rPr lang="de-DE" dirty="0" err="1"/>
              <a:t>woolly</a:t>
            </a:r>
            <a:r>
              <a:rPr lang="de-DE" dirty="0"/>
              <a:t> </a:t>
            </a:r>
            <a:r>
              <a:rPr lang="de-DE" dirty="0" err="1"/>
              <a:t>rhinoceros</a:t>
            </a:r>
            <a:r>
              <a:rPr lang="de-DE" dirty="0"/>
              <a:t>, </a:t>
            </a:r>
            <a:r>
              <a:rPr lang="de-DE" dirty="0" err="1"/>
              <a:t>mammoths</a:t>
            </a:r>
            <a:r>
              <a:rPr lang="de-DE" dirty="0"/>
              <a:t>, </a:t>
            </a:r>
            <a:r>
              <a:rPr lang="de-DE" dirty="0" err="1"/>
              <a:t>and</a:t>
            </a:r>
            <a:r>
              <a:rPr lang="de-DE" dirty="0"/>
              <a:t> </a:t>
            </a:r>
            <a:r>
              <a:rPr lang="de-DE" dirty="0" err="1"/>
              <a:t>big</a:t>
            </a:r>
            <a:r>
              <a:rPr lang="de-DE" dirty="0"/>
              <a:t> </a:t>
            </a:r>
            <a:r>
              <a:rPr lang="de-DE" dirty="0" err="1"/>
              <a:t>cats</a:t>
            </a:r>
            <a:r>
              <a:rPr lang="de-DE" dirty="0"/>
              <a:t>.</a:t>
            </a:r>
          </a:p>
        </p:txBody>
      </p:sp>
    </p:spTree>
    <p:extLst>
      <p:ext uri="{BB962C8B-B14F-4D97-AF65-F5344CB8AC3E}">
        <p14:creationId xmlns:p14="http://schemas.microsoft.com/office/powerpoint/2010/main" val="129546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a:xfrm>
            <a:off x="838199" y="202967"/>
            <a:ext cx="10515600" cy="1325563"/>
          </a:xfrm>
        </p:spPr>
        <p:txBody>
          <a:bodyPr/>
          <a:lstStyle/>
          <a:p>
            <a:r>
              <a:rPr lang="de-DE" dirty="0"/>
              <a:t>Generative Sprachmodelle – Übersetzung</a:t>
            </a:r>
          </a:p>
        </p:txBody>
      </p:sp>
      <p:sp>
        <p:nvSpPr>
          <p:cNvPr id="4" name="Abgerundetes Rechteck 3">
            <a:extLst>
              <a:ext uri="{FF2B5EF4-FFF2-40B4-BE49-F238E27FC236}">
                <a16:creationId xmlns:a16="http://schemas.microsoft.com/office/drawing/2014/main" id="{1DA0F1C8-5664-2B4E-9446-11C1A47B0E1F}"/>
              </a:ext>
            </a:extLst>
          </p:cNvPr>
          <p:cNvSpPr/>
          <p:nvPr/>
        </p:nvSpPr>
        <p:spPr>
          <a:xfrm>
            <a:off x="685798" y="1743076"/>
            <a:ext cx="10515600" cy="178117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5D87C2C2-C730-1346-A61E-B5D53FDE56E7}"/>
              </a:ext>
            </a:extLst>
          </p:cNvPr>
          <p:cNvSpPr/>
          <p:nvPr/>
        </p:nvSpPr>
        <p:spPr>
          <a:xfrm>
            <a:off x="685798" y="3964055"/>
            <a:ext cx="10515600" cy="2274820"/>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a:xfrm>
            <a:off x="838199" y="1835712"/>
            <a:ext cx="10515600" cy="4403163"/>
          </a:xfrm>
        </p:spPr>
        <p:txBody>
          <a:bodyPr>
            <a:normAutofit/>
          </a:bodyPr>
          <a:lstStyle/>
          <a:p>
            <a:pPr marL="0" indent="0">
              <a:buNone/>
            </a:pPr>
            <a:r>
              <a:rPr lang="de-DE" i="1" dirty="0"/>
              <a:t>English: </a:t>
            </a:r>
            <a:r>
              <a:rPr lang="de-DE" i="1" dirty="0" err="1"/>
              <a:t>My</a:t>
            </a:r>
            <a:r>
              <a:rPr lang="de-DE" i="1" dirty="0"/>
              <a:t> </a:t>
            </a:r>
            <a:r>
              <a:rPr lang="de-DE" i="1" dirty="0" err="1"/>
              <a:t>name</a:t>
            </a:r>
            <a:r>
              <a:rPr lang="de-DE" i="1" dirty="0"/>
              <a:t> </a:t>
            </a:r>
            <a:r>
              <a:rPr lang="de-DE" i="1" dirty="0" err="1"/>
              <a:t>is</a:t>
            </a:r>
            <a:r>
              <a:rPr lang="de-DE" i="1" dirty="0"/>
              <a:t> Philipp.</a:t>
            </a:r>
          </a:p>
          <a:p>
            <a:pPr marL="0" indent="0">
              <a:buNone/>
            </a:pPr>
            <a:r>
              <a:rPr lang="de-DE" i="1" dirty="0"/>
              <a:t>French </a:t>
            </a:r>
            <a:r>
              <a:rPr lang="de-DE" i="1" dirty="0" err="1"/>
              <a:t>translation</a:t>
            </a:r>
            <a:r>
              <a:rPr lang="de-DE" i="1" dirty="0"/>
              <a:t>: </a:t>
            </a:r>
            <a:endParaRPr lang="de-DE" dirty="0"/>
          </a:p>
          <a:p>
            <a:pPr marL="0" indent="0">
              <a:buNone/>
            </a:pPr>
            <a:endParaRPr lang="de-DE" dirty="0"/>
          </a:p>
          <a:p>
            <a:pPr marL="0" indent="0">
              <a:buNone/>
            </a:pPr>
            <a:endParaRPr lang="de-DE" dirty="0"/>
          </a:p>
          <a:p>
            <a:pPr marL="0" indent="0">
              <a:buNone/>
            </a:pPr>
            <a:endParaRPr lang="de-DE" dirty="0"/>
          </a:p>
          <a:p>
            <a:pPr marL="0" indent="0">
              <a:buNone/>
            </a:pPr>
            <a:r>
              <a:rPr lang="de-DE" dirty="0"/>
              <a:t>Je </a:t>
            </a:r>
            <a:r>
              <a:rPr lang="de-DE" dirty="0" err="1"/>
              <a:t>m‘appelle</a:t>
            </a:r>
            <a:r>
              <a:rPr lang="de-DE" dirty="0"/>
              <a:t> Philipp.</a:t>
            </a:r>
          </a:p>
        </p:txBody>
      </p:sp>
    </p:spTree>
    <p:extLst>
      <p:ext uri="{BB962C8B-B14F-4D97-AF65-F5344CB8AC3E}">
        <p14:creationId xmlns:p14="http://schemas.microsoft.com/office/powerpoint/2010/main" val="4201127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medien 3" descr="OpenAI Model Generates Python Code">
            <a:hlinkClick r:id="" action="ppaction://media"/>
            <a:extLst>
              <a:ext uri="{FF2B5EF4-FFF2-40B4-BE49-F238E27FC236}">
                <a16:creationId xmlns:a16="http://schemas.microsoft.com/office/drawing/2014/main" id="{7E2C55B9-F1AE-504F-A218-076D924C32B7}"/>
              </a:ext>
            </a:extLst>
          </p:cNvPr>
          <p:cNvPicPr>
            <a:picLocks noRot="1" noChangeAspect="1"/>
          </p:cNvPicPr>
          <p:nvPr>
            <a:videoFile r:link="rId1"/>
          </p:nvPr>
        </p:nvPicPr>
        <p:blipFill>
          <a:blip r:embed="rId3"/>
          <a:stretch>
            <a:fillRect/>
          </a:stretch>
        </p:blipFill>
        <p:spPr>
          <a:xfrm>
            <a:off x="8236" y="5405"/>
            <a:ext cx="12159050" cy="6839466"/>
          </a:xfrm>
          <a:prstGeom prst="rect">
            <a:avLst/>
          </a:prstGeom>
        </p:spPr>
      </p:pic>
    </p:spTree>
    <p:extLst>
      <p:ext uri="{BB962C8B-B14F-4D97-AF65-F5344CB8AC3E}">
        <p14:creationId xmlns:p14="http://schemas.microsoft.com/office/powerpoint/2010/main" val="378059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FA6017-9CE4-8043-9204-5B4EA837698A}"/>
              </a:ext>
            </a:extLst>
          </p:cNvPr>
          <p:cNvSpPr>
            <a:spLocks noGrp="1"/>
          </p:cNvSpPr>
          <p:nvPr>
            <p:ph type="title"/>
          </p:nvPr>
        </p:nvSpPr>
        <p:spPr/>
        <p:txBody>
          <a:bodyPr/>
          <a:lstStyle/>
          <a:p>
            <a:r>
              <a:rPr lang="de-DE" dirty="0"/>
              <a:t>Gary Marcus – GPT-2 </a:t>
            </a:r>
            <a:r>
              <a:rPr lang="de-DE" dirty="0" err="1"/>
              <a:t>and</a:t>
            </a:r>
            <a:r>
              <a:rPr lang="de-DE" dirty="0"/>
              <a:t> </a:t>
            </a:r>
            <a:r>
              <a:rPr lang="de-DE" dirty="0" err="1"/>
              <a:t>the</a:t>
            </a:r>
            <a:r>
              <a:rPr lang="de-DE" dirty="0"/>
              <a:t> </a:t>
            </a:r>
            <a:r>
              <a:rPr lang="de-DE" dirty="0" err="1"/>
              <a:t>nature</a:t>
            </a:r>
            <a:r>
              <a:rPr lang="de-DE" dirty="0"/>
              <a:t> </a:t>
            </a:r>
            <a:r>
              <a:rPr lang="de-DE" dirty="0" err="1"/>
              <a:t>of</a:t>
            </a:r>
            <a:r>
              <a:rPr lang="de-DE" dirty="0"/>
              <a:t> </a:t>
            </a:r>
            <a:r>
              <a:rPr lang="de-DE" dirty="0" err="1"/>
              <a:t>intelligence</a:t>
            </a:r>
            <a:endParaRPr lang="de-DE" dirty="0"/>
          </a:p>
        </p:txBody>
      </p:sp>
      <p:sp>
        <p:nvSpPr>
          <p:cNvPr id="3" name="Inhaltsplatzhalter 2">
            <a:extLst>
              <a:ext uri="{FF2B5EF4-FFF2-40B4-BE49-F238E27FC236}">
                <a16:creationId xmlns:a16="http://schemas.microsoft.com/office/drawing/2014/main" id="{F6F0E4E2-3CCB-0740-8E7A-D7618BF020CD}"/>
              </a:ext>
            </a:extLst>
          </p:cNvPr>
          <p:cNvSpPr>
            <a:spLocks noGrp="1"/>
          </p:cNvSpPr>
          <p:nvPr>
            <p:ph idx="1"/>
          </p:nvPr>
        </p:nvSpPr>
        <p:spPr>
          <a:xfrm>
            <a:off x="838200" y="2766218"/>
            <a:ext cx="10515600" cy="1325563"/>
          </a:xfrm>
        </p:spPr>
        <p:txBody>
          <a:bodyPr/>
          <a:lstStyle/>
          <a:p>
            <a:pPr marL="0" indent="0">
              <a:buNone/>
            </a:pPr>
            <a:r>
              <a:rPr lang="de-DE" dirty="0" err="1"/>
              <a:t>Here's</a:t>
            </a:r>
            <a:r>
              <a:rPr lang="de-DE" dirty="0"/>
              <a:t> </a:t>
            </a:r>
            <a:r>
              <a:rPr lang="de-DE" dirty="0" err="1"/>
              <a:t>the</a:t>
            </a:r>
            <a:r>
              <a:rPr lang="de-DE" dirty="0"/>
              <a:t> </a:t>
            </a:r>
            <a:r>
              <a:rPr lang="de-DE" dirty="0" err="1"/>
              <a:t>problem</a:t>
            </a:r>
            <a:r>
              <a:rPr lang="de-DE" dirty="0"/>
              <a:t>: upon </a:t>
            </a:r>
            <a:r>
              <a:rPr lang="de-DE" dirty="0" err="1"/>
              <a:t>careful</a:t>
            </a:r>
            <a:r>
              <a:rPr lang="de-DE" dirty="0"/>
              <a:t> </a:t>
            </a:r>
            <a:r>
              <a:rPr lang="de-DE" dirty="0" err="1"/>
              <a:t>inspection</a:t>
            </a:r>
            <a:r>
              <a:rPr lang="de-DE" dirty="0"/>
              <a:t>, </a:t>
            </a:r>
            <a:r>
              <a:rPr lang="de-DE" dirty="0" err="1"/>
              <a:t>it</a:t>
            </a:r>
            <a:r>
              <a:rPr lang="de-DE" dirty="0"/>
              <a:t> </a:t>
            </a:r>
            <a:r>
              <a:rPr lang="de-DE" dirty="0" err="1"/>
              <a:t>becomes</a:t>
            </a:r>
            <a:r>
              <a:rPr lang="de-DE" dirty="0"/>
              <a:t> </a:t>
            </a:r>
            <a:r>
              <a:rPr lang="de-DE" dirty="0" err="1"/>
              <a:t>apparent</a:t>
            </a:r>
            <a:r>
              <a:rPr lang="de-DE" dirty="0"/>
              <a:t> </a:t>
            </a:r>
            <a:r>
              <a:rPr lang="de-DE" dirty="0" err="1"/>
              <a:t>the</a:t>
            </a:r>
            <a:r>
              <a:rPr lang="de-DE" dirty="0"/>
              <a:t> </a:t>
            </a:r>
            <a:r>
              <a:rPr lang="de-DE" dirty="0" err="1"/>
              <a:t>system</a:t>
            </a:r>
            <a:r>
              <a:rPr lang="de-DE" dirty="0"/>
              <a:t> </a:t>
            </a:r>
            <a:r>
              <a:rPr lang="de-DE" dirty="0" err="1"/>
              <a:t>has</a:t>
            </a:r>
            <a:r>
              <a:rPr lang="de-DE" dirty="0"/>
              <a:t> </a:t>
            </a:r>
            <a:r>
              <a:rPr lang="de-DE" dirty="0" err="1"/>
              <a:t>no</a:t>
            </a:r>
            <a:r>
              <a:rPr lang="de-DE" dirty="0"/>
              <a:t> </a:t>
            </a:r>
            <a:r>
              <a:rPr lang="de-DE" dirty="0" err="1"/>
              <a:t>idea</a:t>
            </a:r>
            <a:r>
              <a:rPr lang="de-DE" dirty="0"/>
              <a:t> </a:t>
            </a:r>
            <a:r>
              <a:rPr lang="de-DE" dirty="0" err="1"/>
              <a:t>what</a:t>
            </a:r>
            <a:r>
              <a:rPr lang="de-DE" dirty="0"/>
              <a:t> </a:t>
            </a:r>
            <a:r>
              <a:rPr lang="de-DE" dirty="0" err="1"/>
              <a:t>it</a:t>
            </a:r>
            <a:r>
              <a:rPr lang="de-DE" dirty="0"/>
              <a:t> </a:t>
            </a:r>
            <a:r>
              <a:rPr lang="de-DE" dirty="0" err="1"/>
              <a:t>is</a:t>
            </a:r>
            <a:r>
              <a:rPr lang="de-DE" dirty="0"/>
              <a:t> </a:t>
            </a:r>
            <a:r>
              <a:rPr lang="de-DE" dirty="0" err="1"/>
              <a:t>talking</a:t>
            </a:r>
            <a:r>
              <a:rPr lang="de-DE" dirty="0"/>
              <a:t> </a:t>
            </a:r>
            <a:r>
              <a:rPr lang="de-DE" dirty="0" err="1"/>
              <a:t>about</a:t>
            </a:r>
            <a:r>
              <a:rPr lang="de-DE" dirty="0"/>
              <a:t>: </a:t>
            </a:r>
            <a:r>
              <a:rPr lang="de-DE" dirty="0" err="1"/>
              <a:t>it</a:t>
            </a:r>
            <a:r>
              <a:rPr lang="de-DE" dirty="0"/>
              <a:t> </a:t>
            </a:r>
            <a:r>
              <a:rPr lang="de-DE" dirty="0" err="1"/>
              <a:t>cannot</a:t>
            </a:r>
            <a:r>
              <a:rPr lang="de-DE" dirty="0"/>
              <a:t> follow simple </a:t>
            </a:r>
            <a:r>
              <a:rPr lang="de-DE" dirty="0" err="1"/>
              <a:t>sequence</a:t>
            </a:r>
            <a:r>
              <a:rPr lang="de-DE" dirty="0"/>
              <a:t> </a:t>
            </a:r>
            <a:r>
              <a:rPr lang="de-DE" dirty="0" err="1"/>
              <a:t>of</a:t>
            </a:r>
            <a:r>
              <a:rPr lang="de-DE" dirty="0"/>
              <a:t> </a:t>
            </a:r>
            <a:r>
              <a:rPr lang="de-DE" dirty="0" err="1"/>
              <a:t>events</a:t>
            </a:r>
            <a:r>
              <a:rPr lang="de-DE" dirty="0"/>
              <a:t> </a:t>
            </a:r>
            <a:r>
              <a:rPr lang="de-DE" dirty="0" err="1"/>
              <a:t>nor</a:t>
            </a:r>
            <a:r>
              <a:rPr lang="de-DE" dirty="0"/>
              <a:t> </a:t>
            </a:r>
            <a:r>
              <a:rPr lang="de-DE" dirty="0" err="1"/>
              <a:t>reliably</a:t>
            </a:r>
            <a:r>
              <a:rPr lang="de-DE" dirty="0"/>
              <a:t> </a:t>
            </a:r>
            <a:r>
              <a:rPr lang="de-DE" dirty="0" err="1"/>
              <a:t>have</a:t>
            </a:r>
            <a:r>
              <a:rPr lang="de-DE" dirty="0"/>
              <a:t> </a:t>
            </a:r>
            <a:r>
              <a:rPr lang="de-DE" dirty="0" err="1"/>
              <a:t>any</a:t>
            </a:r>
            <a:r>
              <a:rPr lang="de-DE" dirty="0"/>
              <a:t> </a:t>
            </a:r>
            <a:r>
              <a:rPr lang="de-DE" dirty="0" err="1"/>
              <a:t>idea</a:t>
            </a:r>
            <a:r>
              <a:rPr lang="de-DE" dirty="0"/>
              <a:t> </a:t>
            </a:r>
            <a:r>
              <a:rPr lang="de-DE" dirty="0" err="1"/>
              <a:t>what</a:t>
            </a:r>
            <a:r>
              <a:rPr lang="de-DE" dirty="0"/>
              <a:t> </a:t>
            </a:r>
            <a:r>
              <a:rPr lang="de-DE" dirty="0" err="1"/>
              <a:t>might</a:t>
            </a:r>
            <a:r>
              <a:rPr lang="de-DE" dirty="0"/>
              <a:t> happen </a:t>
            </a:r>
            <a:r>
              <a:rPr lang="de-DE" dirty="0" err="1"/>
              <a:t>next</a:t>
            </a:r>
            <a:r>
              <a:rPr lang="de-DE" dirty="0"/>
              <a:t>.</a:t>
            </a:r>
          </a:p>
          <a:p>
            <a:pPr marL="0" indent="0">
              <a:buNone/>
            </a:pPr>
            <a:endParaRPr lang="de-DE" dirty="0"/>
          </a:p>
        </p:txBody>
      </p:sp>
    </p:spTree>
    <p:extLst>
      <p:ext uri="{BB962C8B-B14F-4D97-AF65-F5344CB8AC3E}">
        <p14:creationId xmlns:p14="http://schemas.microsoft.com/office/powerpoint/2010/main" val="434280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a:extLst>
              <a:ext uri="{FF2B5EF4-FFF2-40B4-BE49-F238E27FC236}">
                <a16:creationId xmlns:a16="http://schemas.microsoft.com/office/drawing/2014/main" id="{FCC12C62-30AA-624E-90A1-A2A1D6E44010}"/>
              </a:ext>
            </a:extLst>
          </p:cNvPr>
          <p:cNvSpPr/>
          <p:nvPr/>
        </p:nvSpPr>
        <p:spPr>
          <a:xfrm>
            <a:off x="700177" y="3612364"/>
            <a:ext cx="10289876" cy="985605"/>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Abgerundetes Rechteck 3">
            <a:extLst>
              <a:ext uri="{FF2B5EF4-FFF2-40B4-BE49-F238E27FC236}">
                <a16:creationId xmlns:a16="http://schemas.microsoft.com/office/drawing/2014/main" id="{EE9B032B-B585-6D41-ACAD-F6B76B0D85CA}"/>
              </a:ext>
            </a:extLst>
          </p:cNvPr>
          <p:cNvSpPr/>
          <p:nvPr/>
        </p:nvSpPr>
        <p:spPr>
          <a:xfrm>
            <a:off x="700177" y="2260032"/>
            <a:ext cx="10289876" cy="9856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CFA6017-9CE4-8043-9204-5B4EA837698A}"/>
              </a:ext>
            </a:extLst>
          </p:cNvPr>
          <p:cNvSpPr>
            <a:spLocks noGrp="1"/>
          </p:cNvSpPr>
          <p:nvPr>
            <p:ph type="title"/>
          </p:nvPr>
        </p:nvSpPr>
        <p:spPr/>
        <p:txBody>
          <a:bodyPr/>
          <a:lstStyle/>
          <a:p>
            <a:r>
              <a:rPr lang="de-DE" dirty="0"/>
              <a:t>Gary Marcus – GPT-2 </a:t>
            </a:r>
            <a:r>
              <a:rPr lang="de-DE" dirty="0" err="1"/>
              <a:t>and</a:t>
            </a:r>
            <a:r>
              <a:rPr lang="de-DE" dirty="0"/>
              <a:t> </a:t>
            </a:r>
            <a:r>
              <a:rPr lang="de-DE" dirty="0" err="1"/>
              <a:t>the</a:t>
            </a:r>
            <a:r>
              <a:rPr lang="de-DE" dirty="0"/>
              <a:t> </a:t>
            </a:r>
            <a:r>
              <a:rPr lang="de-DE" dirty="0" err="1"/>
              <a:t>nature</a:t>
            </a:r>
            <a:r>
              <a:rPr lang="de-DE" dirty="0"/>
              <a:t> </a:t>
            </a:r>
            <a:r>
              <a:rPr lang="de-DE" dirty="0" err="1"/>
              <a:t>of</a:t>
            </a:r>
            <a:r>
              <a:rPr lang="de-DE" dirty="0"/>
              <a:t> </a:t>
            </a:r>
            <a:r>
              <a:rPr lang="de-DE" dirty="0" err="1"/>
              <a:t>intelligence</a:t>
            </a:r>
            <a:endParaRPr lang="de-DE" dirty="0"/>
          </a:p>
        </p:txBody>
      </p:sp>
      <p:sp>
        <p:nvSpPr>
          <p:cNvPr id="3" name="Inhaltsplatzhalter 2">
            <a:extLst>
              <a:ext uri="{FF2B5EF4-FFF2-40B4-BE49-F238E27FC236}">
                <a16:creationId xmlns:a16="http://schemas.microsoft.com/office/drawing/2014/main" id="{F6F0E4E2-3CCB-0740-8E7A-D7618BF020CD}"/>
              </a:ext>
            </a:extLst>
          </p:cNvPr>
          <p:cNvSpPr>
            <a:spLocks noGrp="1"/>
          </p:cNvSpPr>
          <p:nvPr>
            <p:ph idx="1"/>
          </p:nvPr>
        </p:nvSpPr>
        <p:spPr/>
        <p:txBody>
          <a:bodyPr/>
          <a:lstStyle/>
          <a:p>
            <a:pPr marL="0" indent="0">
              <a:buNone/>
            </a:pPr>
            <a:endParaRPr lang="de-DE" b="1" i="1" dirty="0"/>
          </a:p>
          <a:p>
            <a:pPr marL="0" indent="0">
              <a:buNone/>
            </a:pPr>
            <a:r>
              <a:rPr lang="de-DE" b="1" i="1" dirty="0"/>
              <a:t>I </a:t>
            </a:r>
            <a:r>
              <a:rPr lang="de-DE" b="1" i="1" dirty="0" err="1"/>
              <a:t>have</a:t>
            </a:r>
            <a:r>
              <a:rPr lang="de-DE" b="1" i="1" dirty="0"/>
              <a:t> </a:t>
            </a:r>
            <a:r>
              <a:rPr lang="de-DE" b="1" i="1" dirty="0" err="1"/>
              <a:t>four</a:t>
            </a:r>
            <a:r>
              <a:rPr lang="de-DE" b="1" i="1" dirty="0"/>
              <a:t> </a:t>
            </a:r>
            <a:r>
              <a:rPr lang="de-DE" b="1" i="1" dirty="0" err="1"/>
              <a:t>plates</a:t>
            </a:r>
            <a:r>
              <a:rPr lang="de-DE" b="1" i="1" dirty="0"/>
              <a:t> </a:t>
            </a:r>
            <a:r>
              <a:rPr lang="de-DE" b="1" i="1" dirty="0" err="1"/>
              <a:t>and</a:t>
            </a:r>
            <a:r>
              <a:rPr lang="de-DE" b="1" i="1" dirty="0"/>
              <a:t> </a:t>
            </a:r>
            <a:r>
              <a:rPr lang="de-DE" b="1" i="1" dirty="0" err="1"/>
              <a:t>put</a:t>
            </a:r>
            <a:r>
              <a:rPr lang="de-DE" b="1" i="1" dirty="0"/>
              <a:t> </a:t>
            </a:r>
            <a:r>
              <a:rPr lang="de-DE" b="1" i="1" dirty="0" err="1"/>
              <a:t>one</a:t>
            </a:r>
            <a:r>
              <a:rPr lang="de-DE" b="1" i="1" dirty="0"/>
              <a:t> </a:t>
            </a:r>
            <a:r>
              <a:rPr lang="de-DE" b="1" i="1" dirty="0" err="1"/>
              <a:t>cookie</a:t>
            </a:r>
            <a:r>
              <a:rPr lang="de-DE" b="1" i="1" dirty="0"/>
              <a:t> on </a:t>
            </a:r>
            <a:r>
              <a:rPr lang="de-DE" b="1" i="1" dirty="0" err="1"/>
              <a:t>each</a:t>
            </a:r>
            <a:r>
              <a:rPr lang="de-DE" b="1" i="1" dirty="0"/>
              <a:t>. The total </a:t>
            </a:r>
            <a:r>
              <a:rPr lang="de-DE" b="1" i="1" dirty="0" err="1"/>
              <a:t>number</a:t>
            </a:r>
            <a:r>
              <a:rPr lang="de-DE" b="1" i="1" dirty="0"/>
              <a:t> </a:t>
            </a:r>
            <a:r>
              <a:rPr lang="de-DE" b="1" i="1" dirty="0" err="1"/>
              <a:t>of</a:t>
            </a:r>
            <a:r>
              <a:rPr lang="de-DE" b="1" i="1" dirty="0"/>
              <a:t> </a:t>
            </a:r>
            <a:r>
              <a:rPr lang="de-DE" b="1" i="1" dirty="0" err="1"/>
              <a:t>cookies</a:t>
            </a:r>
            <a:r>
              <a:rPr lang="de-DE" b="1" i="1" dirty="0"/>
              <a:t> </a:t>
            </a:r>
            <a:r>
              <a:rPr lang="de-DE" b="1" i="1" dirty="0" err="1"/>
              <a:t>is</a:t>
            </a:r>
            <a:r>
              <a:rPr lang="de-DE" i="1" dirty="0"/>
              <a:t> </a:t>
            </a:r>
          </a:p>
          <a:p>
            <a:pPr marL="0" indent="0">
              <a:buNone/>
            </a:pPr>
            <a:endParaRPr lang="de-DE" i="1" dirty="0"/>
          </a:p>
          <a:p>
            <a:pPr marL="0" indent="0">
              <a:buNone/>
            </a:pPr>
            <a:r>
              <a:rPr lang="de-DE" i="1" dirty="0"/>
              <a:t>24, 5 </a:t>
            </a:r>
            <a:r>
              <a:rPr lang="de-DE" i="1" dirty="0" err="1"/>
              <a:t>as</a:t>
            </a:r>
            <a:r>
              <a:rPr lang="de-DE" i="1" dirty="0"/>
              <a:t> a </a:t>
            </a:r>
            <a:r>
              <a:rPr lang="de-DE" i="1" dirty="0" err="1"/>
              <a:t>topping</a:t>
            </a:r>
            <a:r>
              <a:rPr lang="de-DE" i="1" dirty="0"/>
              <a:t> </a:t>
            </a:r>
            <a:r>
              <a:rPr lang="de-DE" i="1" dirty="0" err="1"/>
              <a:t>and</a:t>
            </a:r>
            <a:r>
              <a:rPr lang="de-DE" i="1" dirty="0"/>
              <a:t> 2 </a:t>
            </a:r>
            <a:r>
              <a:rPr lang="de-DE" i="1" dirty="0" err="1"/>
              <a:t>as</a:t>
            </a:r>
            <a:r>
              <a:rPr lang="de-DE" i="1" dirty="0"/>
              <a:t> </a:t>
            </a:r>
            <a:r>
              <a:rPr lang="de-DE" i="1" dirty="0" err="1"/>
              <a:t>the</a:t>
            </a:r>
            <a:r>
              <a:rPr lang="de-DE" i="1" dirty="0"/>
              <a:t> </a:t>
            </a:r>
            <a:r>
              <a:rPr lang="de-DE" i="1" dirty="0" err="1"/>
              <a:t>filling</a:t>
            </a:r>
            <a:endParaRPr lang="de-DE" i="1" dirty="0"/>
          </a:p>
          <a:p>
            <a:pPr marL="0" indent="0">
              <a:buNone/>
            </a:pPr>
            <a:endParaRPr lang="de-DE" dirty="0"/>
          </a:p>
        </p:txBody>
      </p:sp>
    </p:spTree>
    <p:extLst>
      <p:ext uri="{BB962C8B-B14F-4D97-AF65-F5344CB8AC3E}">
        <p14:creationId xmlns:p14="http://schemas.microsoft.com/office/powerpoint/2010/main" val="64970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a:extLst>
              <a:ext uri="{FF2B5EF4-FFF2-40B4-BE49-F238E27FC236}">
                <a16:creationId xmlns:a16="http://schemas.microsoft.com/office/drawing/2014/main" id="{7E217B4E-9CCE-134C-ACC4-5A35EB04788F}"/>
              </a:ext>
            </a:extLst>
          </p:cNvPr>
          <p:cNvSpPr/>
          <p:nvPr/>
        </p:nvSpPr>
        <p:spPr>
          <a:xfrm>
            <a:off x="838200" y="3612364"/>
            <a:ext cx="10515600" cy="985605"/>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Abgerundetes Rechteck 3">
            <a:extLst>
              <a:ext uri="{FF2B5EF4-FFF2-40B4-BE49-F238E27FC236}">
                <a16:creationId xmlns:a16="http://schemas.microsoft.com/office/drawing/2014/main" id="{3B3B2E30-A313-6D47-A82A-75DCB1F9A156}"/>
              </a:ext>
            </a:extLst>
          </p:cNvPr>
          <p:cNvSpPr/>
          <p:nvPr/>
        </p:nvSpPr>
        <p:spPr>
          <a:xfrm>
            <a:off x="838200" y="2260032"/>
            <a:ext cx="10515600" cy="9856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CFA6017-9CE4-8043-9204-5B4EA837698A}"/>
              </a:ext>
            </a:extLst>
          </p:cNvPr>
          <p:cNvSpPr>
            <a:spLocks noGrp="1"/>
          </p:cNvSpPr>
          <p:nvPr>
            <p:ph type="title"/>
          </p:nvPr>
        </p:nvSpPr>
        <p:spPr/>
        <p:txBody>
          <a:bodyPr/>
          <a:lstStyle/>
          <a:p>
            <a:r>
              <a:rPr lang="de-DE" dirty="0"/>
              <a:t>Gary Marcus – GPT-2 </a:t>
            </a:r>
            <a:r>
              <a:rPr lang="de-DE" dirty="0" err="1"/>
              <a:t>and</a:t>
            </a:r>
            <a:r>
              <a:rPr lang="de-DE" dirty="0"/>
              <a:t> </a:t>
            </a:r>
            <a:r>
              <a:rPr lang="de-DE" dirty="0" err="1"/>
              <a:t>the</a:t>
            </a:r>
            <a:r>
              <a:rPr lang="de-DE" dirty="0"/>
              <a:t> </a:t>
            </a:r>
            <a:r>
              <a:rPr lang="de-DE" dirty="0" err="1"/>
              <a:t>nature</a:t>
            </a:r>
            <a:r>
              <a:rPr lang="de-DE" dirty="0"/>
              <a:t> </a:t>
            </a:r>
            <a:r>
              <a:rPr lang="de-DE" dirty="0" err="1"/>
              <a:t>of</a:t>
            </a:r>
            <a:r>
              <a:rPr lang="de-DE" dirty="0"/>
              <a:t> </a:t>
            </a:r>
            <a:r>
              <a:rPr lang="de-DE" dirty="0" err="1"/>
              <a:t>intelligence</a:t>
            </a:r>
            <a:endParaRPr lang="de-DE" dirty="0"/>
          </a:p>
        </p:txBody>
      </p:sp>
      <p:sp>
        <p:nvSpPr>
          <p:cNvPr id="3" name="Inhaltsplatzhalter 2">
            <a:extLst>
              <a:ext uri="{FF2B5EF4-FFF2-40B4-BE49-F238E27FC236}">
                <a16:creationId xmlns:a16="http://schemas.microsoft.com/office/drawing/2014/main" id="{F6F0E4E2-3CCB-0740-8E7A-D7618BF020CD}"/>
              </a:ext>
            </a:extLst>
          </p:cNvPr>
          <p:cNvSpPr>
            <a:spLocks noGrp="1"/>
          </p:cNvSpPr>
          <p:nvPr>
            <p:ph idx="1"/>
          </p:nvPr>
        </p:nvSpPr>
        <p:spPr/>
        <p:txBody>
          <a:bodyPr/>
          <a:lstStyle/>
          <a:p>
            <a:pPr marL="0" indent="0">
              <a:buNone/>
            </a:pPr>
            <a:endParaRPr lang="de-DE" b="1" dirty="0"/>
          </a:p>
          <a:p>
            <a:pPr marL="0" indent="0">
              <a:buNone/>
            </a:pPr>
            <a:r>
              <a:rPr lang="de-DE" b="1" dirty="0"/>
              <a:t>I </a:t>
            </a:r>
            <a:r>
              <a:rPr lang="de-DE" b="1" dirty="0" err="1"/>
              <a:t>left</a:t>
            </a:r>
            <a:r>
              <a:rPr lang="de-DE" b="1" dirty="0"/>
              <a:t> </a:t>
            </a:r>
            <a:r>
              <a:rPr lang="de-DE" b="1" dirty="0" err="1"/>
              <a:t>my</a:t>
            </a:r>
            <a:r>
              <a:rPr lang="de-DE" b="1" dirty="0"/>
              <a:t> </a:t>
            </a:r>
            <a:r>
              <a:rPr lang="de-DE" b="1" dirty="0" err="1"/>
              <a:t>keys</a:t>
            </a:r>
            <a:r>
              <a:rPr lang="de-DE" b="1" dirty="0"/>
              <a:t> at a </a:t>
            </a:r>
            <a:r>
              <a:rPr lang="de-DE" b="1" dirty="0" err="1"/>
              <a:t>booth</a:t>
            </a:r>
            <a:r>
              <a:rPr lang="de-DE" b="1" dirty="0"/>
              <a:t> in </a:t>
            </a:r>
            <a:r>
              <a:rPr lang="de-DE" b="1" dirty="0" err="1"/>
              <a:t>the</a:t>
            </a:r>
            <a:r>
              <a:rPr lang="de-DE" b="1" dirty="0"/>
              <a:t> back </a:t>
            </a:r>
            <a:r>
              <a:rPr lang="de-DE" b="1" dirty="0" err="1"/>
              <a:t>of</a:t>
            </a:r>
            <a:r>
              <a:rPr lang="de-DE" b="1" dirty="0"/>
              <a:t> </a:t>
            </a:r>
            <a:r>
              <a:rPr lang="de-DE" b="1" dirty="0" err="1"/>
              <a:t>the</a:t>
            </a:r>
            <a:r>
              <a:rPr lang="de-DE" b="1" dirty="0"/>
              <a:t> </a:t>
            </a:r>
            <a:r>
              <a:rPr lang="de-DE" b="1" dirty="0" err="1"/>
              <a:t>pub</a:t>
            </a:r>
            <a:r>
              <a:rPr lang="de-DE" b="1" dirty="0"/>
              <a:t> at </a:t>
            </a:r>
            <a:r>
              <a:rPr lang="de-DE" b="1" dirty="0" err="1"/>
              <a:t>the</a:t>
            </a:r>
            <a:r>
              <a:rPr lang="de-DE" b="1" dirty="0"/>
              <a:t> </a:t>
            </a:r>
            <a:r>
              <a:rPr lang="de-DE" b="1" dirty="0" err="1"/>
              <a:t>army</a:t>
            </a:r>
            <a:r>
              <a:rPr lang="de-DE" b="1" dirty="0"/>
              <a:t> </a:t>
            </a:r>
            <a:r>
              <a:rPr lang="de-DE" b="1" dirty="0" err="1"/>
              <a:t>base</a:t>
            </a:r>
            <a:r>
              <a:rPr lang="de-DE" b="1" dirty="0"/>
              <a:t> </a:t>
            </a:r>
            <a:r>
              <a:rPr lang="de-DE" b="1" dirty="0" err="1"/>
              <a:t>near</a:t>
            </a:r>
            <a:r>
              <a:rPr lang="de-DE" b="1" dirty="0"/>
              <a:t> </a:t>
            </a:r>
            <a:r>
              <a:rPr lang="de-DE" b="1" dirty="0" err="1"/>
              <a:t>the</a:t>
            </a:r>
            <a:r>
              <a:rPr lang="de-DE" b="1" dirty="0"/>
              <a:t> </a:t>
            </a:r>
            <a:r>
              <a:rPr lang="de-DE" b="1" dirty="0" err="1"/>
              <a:t>old</a:t>
            </a:r>
            <a:r>
              <a:rPr lang="de-DE" b="1" dirty="0"/>
              <a:t> </a:t>
            </a:r>
            <a:r>
              <a:rPr lang="de-DE" b="1" dirty="0" err="1"/>
              <a:t>mill</a:t>
            </a:r>
            <a:r>
              <a:rPr lang="de-DE" b="1" dirty="0"/>
              <a:t> </a:t>
            </a:r>
            <a:r>
              <a:rPr lang="de-DE" b="1" dirty="0" err="1"/>
              <a:t>town</a:t>
            </a:r>
            <a:r>
              <a:rPr lang="de-DE" b="1" dirty="0"/>
              <a:t>. I </a:t>
            </a:r>
            <a:r>
              <a:rPr lang="de-DE" b="1" dirty="0" err="1"/>
              <a:t>went</a:t>
            </a:r>
            <a:r>
              <a:rPr lang="de-DE" b="1" dirty="0"/>
              <a:t> </a:t>
            </a:r>
            <a:r>
              <a:rPr lang="de-DE" b="1" dirty="0" err="1"/>
              <a:t>home</a:t>
            </a:r>
            <a:r>
              <a:rPr lang="de-DE" b="1" dirty="0"/>
              <a:t>. </a:t>
            </a:r>
            <a:r>
              <a:rPr lang="de-DE" b="1" dirty="0" err="1"/>
              <a:t>My</a:t>
            </a:r>
            <a:r>
              <a:rPr lang="de-DE" b="1" dirty="0"/>
              <a:t> </a:t>
            </a:r>
            <a:r>
              <a:rPr lang="de-DE" b="1" dirty="0" err="1"/>
              <a:t>keys</a:t>
            </a:r>
            <a:r>
              <a:rPr lang="de-DE" b="1" dirty="0"/>
              <a:t> </a:t>
            </a:r>
            <a:r>
              <a:rPr lang="de-DE" b="1" dirty="0" err="1"/>
              <a:t>are</a:t>
            </a:r>
            <a:r>
              <a:rPr lang="de-DE" b="1" dirty="0"/>
              <a:t> </a:t>
            </a:r>
            <a:r>
              <a:rPr lang="de-DE" b="1" dirty="0" err="1"/>
              <a:t>now</a:t>
            </a:r>
            <a:r>
              <a:rPr lang="de-DE" b="1" dirty="0"/>
              <a:t> </a:t>
            </a:r>
          </a:p>
          <a:p>
            <a:pPr marL="0" indent="0">
              <a:buNone/>
            </a:pPr>
            <a:endParaRPr lang="de-DE" b="1" dirty="0"/>
          </a:p>
          <a:p>
            <a:pPr marL="0" indent="0">
              <a:buNone/>
            </a:pPr>
            <a:r>
              <a:rPr lang="de-DE" dirty="0"/>
              <a:t>on </a:t>
            </a:r>
            <a:r>
              <a:rPr lang="de-DE" dirty="0" err="1"/>
              <a:t>that</a:t>
            </a:r>
            <a:r>
              <a:rPr lang="de-DE" dirty="0"/>
              <a:t> </a:t>
            </a:r>
            <a:r>
              <a:rPr lang="de-DE" dirty="0" err="1"/>
              <a:t>old</a:t>
            </a:r>
            <a:r>
              <a:rPr lang="de-DE" dirty="0"/>
              <a:t> </a:t>
            </a:r>
            <a:r>
              <a:rPr lang="de-DE" dirty="0" err="1"/>
              <a:t>genie</a:t>
            </a:r>
            <a:r>
              <a:rPr lang="de-DE" dirty="0"/>
              <a:t> on a </a:t>
            </a:r>
            <a:r>
              <a:rPr lang="de-DE" dirty="0" err="1"/>
              <a:t>little</a:t>
            </a:r>
            <a:r>
              <a:rPr lang="de-DE" dirty="0"/>
              <a:t> </a:t>
            </a:r>
            <a:r>
              <a:rPr lang="de-DE" dirty="0" err="1"/>
              <a:t>tower</a:t>
            </a:r>
            <a:r>
              <a:rPr lang="de-DE" dirty="0"/>
              <a:t> in England </a:t>
            </a:r>
            <a:r>
              <a:rPr lang="de-DE" dirty="0" err="1"/>
              <a:t>somewhere</a:t>
            </a:r>
            <a:r>
              <a:rPr lang="de-DE" dirty="0"/>
              <a:t>.</a:t>
            </a:r>
          </a:p>
          <a:p>
            <a:pPr marL="0" indent="0">
              <a:buNone/>
            </a:pPr>
            <a:endParaRPr lang="de-DE" dirty="0"/>
          </a:p>
        </p:txBody>
      </p:sp>
    </p:spTree>
    <p:extLst>
      <p:ext uri="{BB962C8B-B14F-4D97-AF65-F5344CB8AC3E}">
        <p14:creationId xmlns:p14="http://schemas.microsoft.com/office/powerpoint/2010/main" val="400210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E26B65-8971-0341-B7A4-73DFA09C483E}"/>
              </a:ext>
            </a:extLst>
          </p:cNvPr>
          <p:cNvSpPr>
            <a:spLocks noGrp="1"/>
          </p:cNvSpPr>
          <p:nvPr>
            <p:ph type="title"/>
          </p:nvPr>
        </p:nvSpPr>
        <p:spPr/>
        <p:txBody>
          <a:bodyPr/>
          <a:lstStyle/>
          <a:p>
            <a:r>
              <a:rPr lang="de-DE" dirty="0"/>
              <a:t>Was ist ein Sprachmodell?</a:t>
            </a:r>
          </a:p>
        </p:txBody>
      </p:sp>
      <p:sp>
        <p:nvSpPr>
          <p:cNvPr id="6" name="Abgerundetes Rechteck 5">
            <a:extLst>
              <a:ext uri="{FF2B5EF4-FFF2-40B4-BE49-F238E27FC236}">
                <a16:creationId xmlns:a16="http://schemas.microsoft.com/office/drawing/2014/main" id="{53C793AD-9B2B-244F-97B9-361F80BDD00E}"/>
              </a:ext>
            </a:extLst>
          </p:cNvPr>
          <p:cNvSpPr/>
          <p:nvPr/>
        </p:nvSpPr>
        <p:spPr>
          <a:xfrm>
            <a:off x="4502989" y="1958195"/>
            <a:ext cx="2932981" cy="3761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Sprachmodell</a:t>
            </a:r>
          </a:p>
        </p:txBody>
      </p:sp>
      <p:sp>
        <p:nvSpPr>
          <p:cNvPr id="7" name="Abgerundetes Rechteck 6">
            <a:extLst>
              <a:ext uri="{FF2B5EF4-FFF2-40B4-BE49-F238E27FC236}">
                <a16:creationId xmlns:a16="http://schemas.microsoft.com/office/drawing/2014/main" id="{462DA447-9EBD-AB45-8995-D3A0D1BCCE89}"/>
              </a:ext>
            </a:extLst>
          </p:cNvPr>
          <p:cNvSpPr/>
          <p:nvPr/>
        </p:nvSpPr>
        <p:spPr>
          <a:xfrm>
            <a:off x="838200" y="1984075"/>
            <a:ext cx="2439838" cy="3709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“Der Himmel ist heute“</a:t>
            </a:r>
          </a:p>
        </p:txBody>
      </p:sp>
      <p:sp>
        <p:nvSpPr>
          <p:cNvPr id="8" name="Abgerundetes Rechteck 7">
            <a:extLst>
              <a:ext uri="{FF2B5EF4-FFF2-40B4-BE49-F238E27FC236}">
                <a16:creationId xmlns:a16="http://schemas.microsoft.com/office/drawing/2014/main" id="{05412323-6293-7A4B-A3C9-50711DA481F1}"/>
              </a:ext>
            </a:extLst>
          </p:cNvPr>
          <p:cNvSpPr/>
          <p:nvPr/>
        </p:nvSpPr>
        <p:spPr>
          <a:xfrm>
            <a:off x="8913962" y="1984075"/>
            <a:ext cx="2439838" cy="370935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„wolkenlos“ – 0.20</a:t>
            </a:r>
          </a:p>
          <a:p>
            <a:pPr algn="ctr"/>
            <a:r>
              <a:rPr lang="de-DE" dirty="0">
                <a:solidFill>
                  <a:schemeClr val="tx1"/>
                </a:solidFill>
              </a:rPr>
              <a:t>„bedeckt“ – 0.15</a:t>
            </a:r>
          </a:p>
          <a:p>
            <a:pPr algn="ctr"/>
            <a:r>
              <a:rPr lang="de-DE" dirty="0">
                <a:solidFill>
                  <a:schemeClr val="tx1"/>
                </a:solidFill>
              </a:rPr>
              <a:t>„sehr“ – 0.10</a:t>
            </a:r>
          </a:p>
          <a:p>
            <a:pPr algn="ctr"/>
            <a:r>
              <a:rPr lang="de-DE" dirty="0">
                <a:solidFill>
                  <a:schemeClr val="tx1"/>
                </a:solidFill>
              </a:rPr>
              <a:t>… </a:t>
            </a:r>
          </a:p>
        </p:txBody>
      </p:sp>
      <p:sp>
        <p:nvSpPr>
          <p:cNvPr id="9" name="Pfeil nach rechts 8">
            <a:extLst>
              <a:ext uri="{FF2B5EF4-FFF2-40B4-BE49-F238E27FC236}">
                <a16:creationId xmlns:a16="http://schemas.microsoft.com/office/drawing/2014/main" id="{B213E9D2-C4C3-ED46-B254-448B86541232}"/>
              </a:ext>
            </a:extLst>
          </p:cNvPr>
          <p:cNvSpPr/>
          <p:nvPr/>
        </p:nvSpPr>
        <p:spPr>
          <a:xfrm>
            <a:off x="3502324" y="3752488"/>
            <a:ext cx="741872" cy="3600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E31626B8-7584-5442-9286-6FD24C82BCCC}"/>
              </a:ext>
            </a:extLst>
          </p:cNvPr>
          <p:cNvSpPr/>
          <p:nvPr/>
        </p:nvSpPr>
        <p:spPr>
          <a:xfrm>
            <a:off x="7778149" y="3766864"/>
            <a:ext cx="741872" cy="3600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60318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a:extLst>
              <a:ext uri="{FF2B5EF4-FFF2-40B4-BE49-F238E27FC236}">
                <a16:creationId xmlns:a16="http://schemas.microsoft.com/office/drawing/2014/main" id="{AFE6619D-885D-BC42-AB50-655615D044D6}"/>
              </a:ext>
            </a:extLst>
          </p:cNvPr>
          <p:cNvSpPr/>
          <p:nvPr/>
        </p:nvSpPr>
        <p:spPr>
          <a:xfrm>
            <a:off x="838200" y="3257584"/>
            <a:ext cx="9944819" cy="985605"/>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Abgerundetes Rechteck 3">
            <a:extLst>
              <a:ext uri="{FF2B5EF4-FFF2-40B4-BE49-F238E27FC236}">
                <a16:creationId xmlns:a16="http://schemas.microsoft.com/office/drawing/2014/main" id="{51711E76-FE36-5A42-97DC-4DCFDCD24CB5}"/>
              </a:ext>
            </a:extLst>
          </p:cNvPr>
          <p:cNvSpPr/>
          <p:nvPr/>
        </p:nvSpPr>
        <p:spPr>
          <a:xfrm>
            <a:off x="838200" y="2122009"/>
            <a:ext cx="9944819" cy="9856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CFA6017-9CE4-8043-9204-5B4EA837698A}"/>
              </a:ext>
            </a:extLst>
          </p:cNvPr>
          <p:cNvSpPr>
            <a:spLocks noGrp="1"/>
          </p:cNvSpPr>
          <p:nvPr>
            <p:ph type="title"/>
          </p:nvPr>
        </p:nvSpPr>
        <p:spPr/>
        <p:txBody>
          <a:bodyPr/>
          <a:lstStyle/>
          <a:p>
            <a:r>
              <a:rPr lang="de-DE" dirty="0"/>
              <a:t>Gary Marcus – GPT-2 </a:t>
            </a:r>
            <a:r>
              <a:rPr lang="de-DE" dirty="0" err="1"/>
              <a:t>and</a:t>
            </a:r>
            <a:r>
              <a:rPr lang="de-DE" dirty="0"/>
              <a:t> </a:t>
            </a:r>
            <a:r>
              <a:rPr lang="de-DE" dirty="0" err="1"/>
              <a:t>the</a:t>
            </a:r>
            <a:r>
              <a:rPr lang="de-DE" dirty="0"/>
              <a:t> </a:t>
            </a:r>
            <a:r>
              <a:rPr lang="de-DE" dirty="0" err="1"/>
              <a:t>nature</a:t>
            </a:r>
            <a:r>
              <a:rPr lang="de-DE" dirty="0"/>
              <a:t> </a:t>
            </a:r>
            <a:r>
              <a:rPr lang="de-DE" dirty="0" err="1"/>
              <a:t>of</a:t>
            </a:r>
            <a:r>
              <a:rPr lang="de-DE" dirty="0"/>
              <a:t> </a:t>
            </a:r>
            <a:r>
              <a:rPr lang="de-DE" dirty="0" err="1"/>
              <a:t>intelligence</a:t>
            </a:r>
            <a:endParaRPr lang="de-DE" dirty="0"/>
          </a:p>
        </p:txBody>
      </p:sp>
      <p:sp>
        <p:nvSpPr>
          <p:cNvPr id="3" name="Inhaltsplatzhalter 2">
            <a:extLst>
              <a:ext uri="{FF2B5EF4-FFF2-40B4-BE49-F238E27FC236}">
                <a16:creationId xmlns:a16="http://schemas.microsoft.com/office/drawing/2014/main" id="{F6F0E4E2-3CCB-0740-8E7A-D7618BF020CD}"/>
              </a:ext>
            </a:extLst>
          </p:cNvPr>
          <p:cNvSpPr>
            <a:spLocks noGrp="1"/>
          </p:cNvSpPr>
          <p:nvPr>
            <p:ph idx="1"/>
          </p:nvPr>
        </p:nvSpPr>
        <p:spPr/>
        <p:txBody>
          <a:bodyPr/>
          <a:lstStyle/>
          <a:p>
            <a:pPr marL="0" indent="0">
              <a:buNone/>
            </a:pPr>
            <a:endParaRPr lang="de-DE" b="1" dirty="0"/>
          </a:p>
          <a:p>
            <a:pPr marL="0" indent="0">
              <a:buNone/>
            </a:pPr>
            <a:r>
              <a:rPr lang="de-DE" b="1" dirty="0" err="1"/>
              <a:t>If</a:t>
            </a:r>
            <a:r>
              <a:rPr lang="de-DE" b="1" dirty="0"/>
              <a:t> </a:t>
            </a:r>
            <a:r>
              <a:rPr lang="de-DE" b="1" dirty="0" err="1"/>
              <a:t>you</a:t>
            </a:r>
            <a:r>
              <a:rPr lang="de-DE" b="1" dirty="0"/>
              <a:t> </a:t>
            </a:r>
            <a:r>
              <a:rPr lang="de-DE" b="1" dirty="0" err="1"/>
              <a:t>drop</a:t>
            </a:r>
            <a:r>
              <a:rPr lang="de-DE" b="1" dirty="0"/>
              <a:t> an </a:t>
            </a:r>
            <a:r>
              <a:rPr lang="de-DE" b="1" dirty="0" err="1"/>
              <a:t>anvil</a:t>
            </a:r>
            <a:r>
              <a:rPr lang="de-DE" b="1" dirty="0"/>
              <a:t> on </a:t>
            </a:r>
            <a:r>
              <a:rPr lang="de-DE" b="1" dirty="0" err="1"/>
              <a:t>your</a:t>
            </a:r>
            <a:r>
              <a:rPr lang="de-DE" b="1" dirty="0"/>
              <a:t>  </a:t>
            </a:r>
            <a:r>
              <a:rPr lang="de-DE" b="1" dirty="0" err="1"/>
              <a:t>foot</a:t>
            </a:r>
            <a:r>
              <a:rPr lang="de-DE" b="1" dirty="0"/>
              <a:t>, </a:t>
            </a:r>
            <a:r>
              <a:rPr lang="de-DE" b="1" dirty="0" err="1"/>
              <a:t>your</a:t>
            </a:r>
            <a:r>
              <a:rPr lang="de-DE" b="1" dirty="0"/>
              <a:t> </a:t>
            </a:r>
            <a:r>
              <a:rPr lang="de-DE" b="1" dirty="0" err="1"/>
              <a:t>foot</a:t>
            </a:r>
            <a:r>
              <a:rPr lang="de-DE" b="1" dirty="0"/>
              <a:t> will </a:t>
            </a:r>
            <a:r>
              <a:rPr lang="de-DE" b="1" dirty="0" err="1"/>
              <a:t>tend</a:t>
            </a:r>
            <a:r>
              <a:rPr lang="de-DE" b="1" dirty="0"/>
              <a:t> </a:t>
            </a:r>
            <a:r>
              <a:rPr lang="de-DE" b="1" dirty="0" err="1"/>
              <a:t>to</a:t>
            </a:r>
            <a:r>
              <a:rPr lang="de-DE" b="1" dirty="0"/>
              <a:t> </a:t>
            </a:r>
          </a:p>
          <a:p>
            <a:pPr marL="0" indent="0">
              <a:buNone/>
            </a:pPr>
            <a:endParaRPr lang="de-DE" b="1" dirty="0"/>
          </a:p>
          <a:p>
            <a:pPr marL="0" indent="0">
              <a:buNone/>
            </a:pPr>
            <a:r>
              <a:rPr lang="de-DE" dirty="0" err="1"/>
              <a:t>cramp</a:t>
            </a:r>
            <a:r>
              <a:rPr lang="de-DE" dirty="0"/>
              <a:t> </a:t>
            </a:r>
            <a:r>
              <a:rPr lang="de-DE" dirty="0" err="1"/>
              <a:t>up</a:t>
            </a:r>
            <a:r>
              <a:rPr lang="de-DE" dirty="0"/>
              <a:t>, so </a:t>
            </a:r>
            <a:r>
              <a:rPr lang="de-DE" dirty="0" err="1"/>
              <a:t>it‘s</a:t>
            </a:r>
            <a:r>
              <a:rPr lang="de-DE" dirty="0"/>
              <a:t> a </a:t>
            </a:r>
            <a:r>
              <a:rPr lang="de-DE" dirty="0" err="1"/>
              <a:t>good</a:t>
            </a:r>
            <a:r>
              <a:rPr lang="de-DE" dirty="0"/>
              <a:t> </a:t>
            </a:r>
            <a:r>
              <a:rPr lang="de-DE" dirty="0" err="1"/>
              <a:t>idea</a:t>
            </a:r>
            <a:r>
              <a:rPr lang="de-DE" dirty="0"/>
              <a:t> </a:t>
            </a:r>
            <a:r>
              <a:rPr lang="de-DE" dirty="0" err="1"/>
              <a:t>to</a:t>
            </a:r>
            <a:r>
              <a:rPr lang="de-DE" dirty="0"/>
              <a:t> do </a:t>
            </a:r>
            <a:r>
              <a:rPr lang="de-DE" dirty="0" err="1"/>
              <a:t>these</a:t>
            </a:r>
            <a:r>
              <a:rPr lang="de-DE" dirty="0"/>
              <a:t> </a:t>
            </a:r>
            <a:r>
              <a:rPr lang="de-DE" dirty="0" err="1"/>
              <a:t>slowly</a:t>
            </a:r>
            <a:r>
              <a:rPr lang="de-DE" dirty="0"/>
              <a:t>. </a:t>
            </a:r>
          </a:p>
          <a:p>
            <a:pPr marL="0" indent="0">
              <a:buNone/>
            </a:pPr>
            <a:endParaRPr lang="de-DE" dirty="0"/>
          </a:p>
        </p:txBody>
      </p:sp>
    </p:spTree>
    <p:extLst>
      <p:ext uri="{BB962C8B-B14F-4D97-AF65-F5344CB8AC3E}">
        <p14:creationId xmlns:p14="http://schemas.microsoft.com/office/powerpoint/2010/main" val="241006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Computer enthält.&#10;&#10;Automatisch generierte Beschreibung">
            <a:extLst>
              <a:ext uri="{FF2B5EF4-FFF2-40B4-BE49-F238E27FC236}">
                <a16:creationId xmlns:a16="http://schemas.microsoft.com/office/drawing/2014/main" id="{29B5AE7E-CB1F-644D-B3FF-B4A324795F5E}"/>
              </a:ext>
            </a:extLst>
          </p:cNvPr>
          <p:cNvPicPr>
            <a:picLocks noChangeAspect="1"/>
          </p:cNvPicPr>
          <p:nvPr/>
        </p:nvPicPr>
        <p:blipFill>
          <a:blip r:embed="rId2"/>
          <a:stretch>
            <a:fillRect/>
          </a:stretch>
        </p:blipFill>
        <p:spPr>
          <a:xfrm>
            <a:off x="424248" y="506009"/>
            <a:ext cx="11343503" cy="5340531"/>
          </a:xfrm>
          <a:prstGeom prst="rect">
            <a:avLst/>
          </a:prstGeom>
        </p:spPr>
      </p:pic>
    </p:spTree>
    <p:extLst>
      <p:ext uri="{BB962C8B-B14F-4D97-AF65-F5344CB8AC3E}">
        <p14:creationId xmlns:p14="http://schemas.microsoft.com/office/powerpoint/2010/main" val="418455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C01CBB-628F-134A-A380-B6714AF9D256}"/>
              </a:ext>
            </a:extLst>
          </p:cNvPr>
          <p:cNvSpPr>
            <a:spLocks noGrp="1"/>
          </p:cNvSpPr>
          <p:nvPr>
            <p:ph type="title"/>
          </p:nvPr>
        </p:nvSpPr>
        <p:spPr>
          <a:xfrm>
            <a:off x="965200" y="1838325"/>
            <a:ext cx="10515600" cy="1325563"/>
          </a:xfrm>
        </p:spPr>
        <p:txBody>
          <a:bodyPr/>
          <a:lstStyle/>
          <a:p>
            <a:pPr algn="ctr"/>
            <a:r>
              <a:rPr lang="de-DE" dirty="0"/>
              <a:t>Skalieren ohne Bottleneck – C = N = D</a:t>
            </a:r>
          </a:p>
        </p:txBody>
      </p:sp>
      <p:pic>
        <p:nvPicPr>
          <p:cNvPr id="5" name="Inhaltsplatzhalter 4" descr="Ein Bild, das Karte, Screenshot enthält.&#10;&#10;Automatisch generierte Beschreibung">
            <a:extLst>
              <a:ext uri="{FF2B5EF4-FFF2-40B4-BE49-F238E27FC236}">
                <a16:creationId xmlns:a16="http://schemas.microsoft.com/office/drawing/2014/main" id="{7B01BC5C-54B3-9440-ADC7-57C8F5B42A8A}"/>
              </a:ext>
            </a:extLst>
          </p:cNvPr>
          <p:cNvPicPr>
            <a:picLocks noGrp="1" noChangeAspect="1"/>
          </p:cNvPicPr>
          <p:nvPr>
            <p:ph idx="1"/>
          </p:nvPr>
        </p:nvPicPr>
        <p:blipFill>
          <a:blip r:embed="rId2"/>
          <a:stretch>
            <a:fillRect/>
          </a:stretch>
        </p:blipFill>
        <p:spPr>
          <a:xfrm>
            <a:off x="135950" y="2846273"/>
            <a:ext cx="11701442" cy="3837703"/>
          </a:xfrm>
        </p:spPr>
      </p:pic>
      <p:sp>
        <p:nvSpPr>
          <p:cNvPr id="6" name="Titel 1">
            <a:extLst>
              <a:ext uri="{FF2B5EF4-FFF2-40B4-BE49-F238E27FC236}">
                <a16:creationId xmlns:a16="http://schemas.microsoft.com/office/drawing/2014/main" id="{19488D78-D791-BC4B-8AFA-EAC3F4197CC3}"/>
              </a:ext>
            </a:extLst>
          </p:cNvPr>
          <p:cNvSpPr txBox="1">
            <a:spLocks/>
          </p:cNvSpPr>
          <p:nvPr/>
        </p:nvSpPr>
        <p:spPr>
          <a:xfrm>
            <a:off x="204421" y="353955"/>
            <a:ext cx="126873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dirty="0"/>
              <a:t>Kaplan, Jared, et al. "Scaling laws for neural language models." </a:t>
            </a:r>
            <a:br>
              <a:rPr lang="de-DE" sz="3600" dirty="0"/>
            </a:br>
            <a:r>
              <a:rPr lang="de-DE" sz="3600" i="1" dirty="0"/>
              <a:t>arXiv preprint arXiv:2001.08361</a:t>
            </a:r>
            <a:r>
              <a:rPr lang="de-DE" sz="3600" dirty="0"/>
              <a:t> (2020).</a:t>
            </a:r>
          </a:p>
        </p:txBody>
      </p:sp>
      <p:sp>
        <p:nvSpPr>
          <p:cNvPr id="8" name="Textfeld 7">
            <a:extLst>
              <a:ext uri="{FF2B5EF4-FFF2-40B4-BE49-F238E27FC236}">
                <a16:creationId xmlns:a16="http://schemas.microsoft.com/office/drawing/2014/main" id="{B2873C7E-70C3-BB4C-8667-4FF35DED0412}"/>
              </a:ext>
            </a:extLst>
          </p:cNvPr>
          <p:cNvSpPr txBox="1"/>
          <p:nvPr/>
        </p:nvSpPr>
        <p:spPr>
          <a:xfrm>
            <a:off x="8572500" y="2026885"/>
            <a:ext cx="593432" cy="369332"/>
          </a:xfrm>
          <a:prstGeom prst="rect">
            <a:avLst/>
          </a:prstGeom>
          <a:noFill/>
        </p:spPr>
        <p:txBody>
          <a:bodyPr wrap="none" rtlCol="0">
            <a:spAutoFit/>
          </a:bodyPr>
          <a:lstStyle/>
          <a:p>
            <a:r>
              <a:rPr lang="de-DE" dirty="0"/>
              <a:t>0.27</a:t>
            </a:r>
          </a:p>
        </p:txBody>
      </p:sp>
      <p:sp>
        <p:nvSpPr>
          <p:cNvPr id="10" name="Textfeld 9">
            <a:extLst>
              <a:ext uri="{FF2B5EF4-FFF2-40B4-BE49-F238E27FC236}">
                <a16:creationId xmlns:a16="http://schemas.microsoft.com/office/drawing/2014/main" id="{81C5F6C7-A8EB-694D-8745-9543A6599A8F}"/>
              </a:ext>
            </a:extLst>
          </p:cNvPr>
          <p:cNvSpPr txBox="1"/>
          <p:nvPr/>
        </p:nvSpPr>
        <p:spPr>
          <a:xfrm>
            <a:off x="9433218" y="2026885"/>
            <a:ext cx="593432" cy="369332"/>
          </a:xfrm>
          <a:prstGeom prst="rect">
            <a:avLst/>
          </a:prstGeom>
          <a:noFill/>
        </p:spPr>
        <p:txBody>
          <a:bodyPr wrap="none" rtlCol="0">
            <a:spAutoFit/>
          </a:bodyPr>
          <a:lstStyle/>
          <a:p>
            <a:r>
              <a:rPr lang="de-DE" dirty="0"/>
              <a:t>0.74</a:t>
            </a:r>
          </a:p>
        </p:txBody>
      </p:sp>
    </p:spTree>
    <p:extLst>
      <p:ext uri="{BB962C8B-B14F-4D97-AF65-F5344CB8AC3E}">
        <p14:creationId xmlns:p14="http://schemas.microsoft.com/office/powerpoint/2010/main" val="3031513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Screenshot enthält.&#10;&#10;Automatisch generierte Beschreibung">
            <a:extLst>
              <a:ext uri="{FF2B5EF4-FFF2-40B4-BE49-F238E27FC236}">
                <a16:creationId xmlns:a16="http://schemas.microsoft.com/office/drawing/2014/main" id="{CA534388-BB31-B342-A69E-28AA37870557}"/>
              </a:ext>
            </a:extLst>
          </p:cNvPr>
          <p:cNvPicPr>
            <a:picLocks noChangeAspect="1"/>
          </p:cNvPicPr>
          <p:nvPr/>
        </p:nvPicPr>
        <p:blipFill>
          <a:blip r:embed="rId2"/>
          <a:stretch>
            <a:fillRect/>
          </a:stretch>
        </p:blipFill>
        <p:spPr>
          <a:xfrm>
            <a:off x="717550" y="1511300"/>
            <a:ext cx="11010900" cy="5003800"/>
          </a:xfrm>
          <a:prstGeom prst="rect">
            <a:avLst/>
          </a:prstGeom>
        </p:spPr>
      </p:pic>
      <p:sp>
        <p:nvSpPr>
          <p:cNvPr id="5" name="Textfeld 4">
            <a:extLst>
              <a:ext uri="{FF2B5EF4-FFF2-40B4-BE49-F238E27FC236}">
                <a16:creationId xmlns:a16="http://schemas.microsoft.com/office/drawing/2014/main" id="{E260E1E9-072B-3749-A9E3-5B48597D22B0}"/>
              </a:ext>
            </a:extLst>
          </p:cNvPr>
          <p:cNvSpPr txBox="1"/>
          <p:nvPr/>
        </p:nvSpPr>
        <p:spPr>
          <a:xfrm>
            <a:off x="539750" y="342900"/>
            <a:ext cx="11188700" cy="954107"/>
          </a:xfrm>
          <a:prstGeom prst="rect">
            <a:avLst/>
          </a:prstGeom>
          <a:noFill/>
        </p:spPr>
        <p:txBody>
          <a:bodyPr wrap="square" rtlCol="0">
            <a:spAutoFit/>
          </a:bodyPr>
          <a:lstStyle/>
          <a:p>
            <a:r>
              <a:rPr lang="de-DE" sz="2800" dirty="0"/>
              <a:t>Parallelisierung: Das milliardenfache an Compute führt nur zum Zehnfachen der wall-clock-time und zu weniger als dem Tausendfachen an Data.</a:t>
            </a:r>
          </a:p>
        </p:txBody>
      </p:sp>
    </p:spTree>
    <p:extLst>
      <p:ext uri="{BB962C8B-B14F-4D97-AF65-F5344CB8AC3E}">
        <p14:creationId xmlns:p14="http://schemas.microsoft.com/office/powerpoint/2010/main" val="2041155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ADD567-9314-324B-9E16-76A464353D40}"/>
              </a:ext>
            </a:extLst>
          </p:cNvPr>
          <p:cNvSpPr>
            <a:spLocks noGrp="1"/>
          </p:cNvSpPr>
          <p:nvPr>
            <p:ph type="title"/>
          </p:nvPr>
        </p:nvSpPr>
        <p:spPr>
          <a:xfrm>
            <a:off x="838200" y="142703"/>
            <a:ext cx="10515600" cy="1325563"/>
          </a:xfrm>
        </p:spPr>
        <p:txBody>
          <a:bodyPr/>
          <a:lstStyle/>
          <a:p>
            <a:r>
              <a:rPr lang="de-DE" dirty="0"/>
              <a:t>Am effizientesten: Big model, early stopping.</a:t>
            </a:r>
          </a:p>
        </p:txBody>
      </p:sp>
      <p:pic>
        <p:nvPicPr>
          <p:cNvPr id="9" name="Grafik 8" descr="Ein Bild, das Text, Karte enthält.&#10;&#10;Automatisch generierte Beschreibung">
            <a:extLst>
              <a:ext uri="{FF2B5EF4-FFF2-40B4-BE49-F238E27FC236}">
                <a16:creationId xmlns:a16="http://schemas.microsoft.com/office/drawing/2014/main" id="{E7FCAF43-6BF5-1E43-B4FF-1E1D3919009B}"/>
              </a:ext>
            </a:extLst>
          </p:cNvPr>
          <p:cNvPicPr>
            <a:picLocks noChangeAspect="1"/>
          </p:cNvPicPr>
          <p:nvPr/>
        </p:nvPicPr>
        <p:blipFill>
          <a:blip r:embed="rId2"/>
          <a:stretch>
            <a:fillRect/>
          </a:stretch>
        </p:blipFill>
        <p:spPr>
          <a:xfrm>
            <a:off x="0" y="1442866"/>
            <a:ext cx="11932745" cy="4903456"/>
          </a:xfrm>
          <a:prstGeom prst="rect">
            <a:avLst/>
          </a:prstGeom>
        </p:spPr>
      </p:pic>
    </p:spTree>
    <p:extLst>
      <p:ext uri="{BB962C8B-B14F-4D97-AF65-F5344CB8AC3E}">
        <p14:creationId xmlns:p14="http://schemas.microsoft.com/office/powerpoint/2010/main" val="2776355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1355E76-4CD2-2547-916D-AE14589C0DD4}"/>
              </a:ext>
            </a:extLst>
          </p:cNvPr>
          <p:cNvPicPr>
            <a:picLocks noChangeAspect="1"/>
          </p:cNvPicPr>
          <p:nvPr/>
        </p:nvPicPr>
        <p:blipFill>
          <a:blip r:embed="rId2"/>
          <a:stretch>
            <a:fillRect/>
          </a:stretch>
        </p:blipFill>
        <p:spPr>
          <a:xfrm>
            <a:off x="1606378" y="1927311"/>
            <a:ext cx="8903318" cy="3606628"/>
          </a:xfrm>
          <a:prstGeom prst="rect">
            <a:avLst/>
          </a:prstGeom>
        </p:spPr>
      </p:pic>
      <p:sp>
        <p:nvSpPr>
          <p:cNvPr id="6" name="Textfeld 5">
            <a:extLst>
              <a:ext uri="{FF2B5EF4-FFF2-40B4-BE49-F238E27FC236}">
                <a16:creationId xmlns:a16="http://schemas.microsoft.com/office/drawing/2014/main" id="{6B8F8254-EB46-D74F-9274-C4D53F191745}"/>
              </a:ext>
            </a:extLst>
          </p:cNvPr>
          <p:cNvSpPr txBox="1"/>
          <p:nvPr/>
        </p:nvSpPr>
        <p:spPr>
          <a:xfrm>
            <a:off x="1323069" y="248680"/>
            <a:ext cx="9545861" cy="1477328"/>
          </a:xfrm>
          <a:prstGeom prst="rect">
            <a:avLst/>
          </a:prstGeom>
          <a:noFill/>
        </p:spPr>
        <p:txBody>
          <a:bodyPr wrap="square" rtlCol="0">
            <a:spAutoFit/>
          </a:bodyPr>
          <a:lstStyle/>
          <a:p>
            <a:r>
              <a:rPr lang="de-DE" dirty="0"/>
              <a:t>Far beyond the model sizes we study empirically, we find a contradiction between our equations for L(Cmin) and L(D) due to the slow growth of data needed for compute-efficient training. The intersection marks the point before which we expect our predictions to break down. The location of this point is highly sensitive to the precise exponents from our power-law fits. </a:t>
            </a:r>
          </a:p>
          <a:p>
            <a:endParaRPr lang="de-DE" dirty="0"/>
          </a:p>
        </p:txBody>
      </p:sp>
      <p:sp>
        <p:nvSpPr>
          <p:cNvPr id="7" name="Textfeld 6">
            <a:extLst>
              <a:ext uri="{FF2B5EF4-FFF2-40B4-BE49-F238E27FC236}">
                <a16:creationId xmlns:a16="http://schemas.microsoft.com/office/drawing/2014/main" id="{2446DA77-8916-8940-96E5-242CEA99E529}"/>
              </a:ext>
            </a:extLst>
          </p:cNvPr>
          <p:cNvSpPr txBox="1"/>
          <p:nvPr/>
        </p:nvSpPr>
        <p:spPr>
          <a:xfrm>
            <a:off x="7130637" y="2711126"/>
            <a:ext cx="3454985" cy="1200329"/>
          </a:xfrm>
          <a:prstGeom prst="rect">
            <a:avLst/>
          </a:prstGeom>
          <a:noFill/>
        </p:spPr>
        <p:txBody>
          <a:bodyPr wrap="none" rtlCol="0">
            <a:spAutoFit/>
          </a:bodyPr>
          <a:lstStyle/>
          <a:p>
            <a:r>
              <a:rPr lang="de-DE" dirty="0"/>
              <a:t>Cmin = C mit idealer batch size</a:t>
            </a:r>
          </a:p>
          <a:p>
            <a:r>
              <a:rPr lang="de-DE" dirty="0"/>
              <a:t>L(Cmin) = Loss erreichbar mit Cmin</a:t>
            </a:r>
          </a:p>
          <a:p>
            <a:r>
              <a:rPr lang="de-DE" dirty="0"/>
              <a:t>L(D) = Loss erreichbar mit D</a:t>
            </a:r>
          </a:p>
          <a:p>
            <a:r>
              <a:rPr lang="de-DE" dirty="0"/>
              <a:t>D(C) = Notwendiges D für C</a:t>
            </a:r>
          </a:p>
        </p:txBody>
      </p:sp>
    </p:spTree>
    <p:extLst>
      <p:ext uri="{BB962C8B-B14F-4D97-AF65-F5344CB8AC3E}">
        <p14:creationId xmlns:p14="http://schemas.microsoft.com/office/powerpoint/2010/main" val="311260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reenshot, Vogel enthält.&#10;&#10;Automatisch generierte Beschreibung">
            <a:extLst>
              <a:ext uri="{FF2B5EF4-FFF2-40B4-BE49-F238E27FC236}">
                <a16:creationId xmlns:a16="http://schemas.microsoft.com/office/drawing/2014/main" id="{B829BBB1-AE7C-064E-9390-C61FE2A4DF20}"/>
              </a:ext>
            </a:extLst>
          </p:cNvPr>
          <p:cNvPicPr>
            <a:picLocks noChangeAspect="1"/>
          </p:cNvPicPr>
          <p:nvPr/>
        </p:nvPicPr>
        <p:blipFill>
          <a:blip r:embed="rId2"/>
          <a:stretch>
            <a:fillRect/>
          </a:stretch>
        </p:blipFill>
        <p:spPr>
          <a:xfrm>
            <a:off x="1377640" y="504679"/>
            <a:ext cx="8981842" cy="5848641"/>
          </a:xfrm>
          <a:prstGeom prst="rect">
            <a:avLst/>
          </a:prstGeom>
        </p:spPr>
      </p:pic>
    </p:spTree>
    <p:extLst>
      <p:ext uri="{BB962C8B-B14F-4D97-AF65-F5344CB8AC3E}">
        <p14:creationId xmlns:p14="http://schemas.microsoft.com/office/powerpoint/2010/main" val="4087394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CBDEF-362A-964A-BB2B-AD000DDA640C}"/>
              </a:ext>
            </a:extLst>
          </p:cNvPr>
          <p:cNvSpPr>
            <a:spLocks noGrp="1"/>
          </p:cNvSpPr>
          <p:nvPr>
            <p:ph type="title"/>
          </p:nvPr>
        </p:nvSpPr>
        <p:spPr>
          <a:xfrm>
            <a:off x="5664200" y="365125"/>
            <a:ext cx="10515600" cy="1325563"/>
          </a:xfrm>
        </p:spPr>
        <p:txBody>
          <a:bodyPr/>
          <a:lstStyle/>
          <a:p>
            <a:r>
              <a:rPr lang="de-DE" dirty="0"/>
              <a:t>Was bedeutet die </a:t>
            </a:r>
            <a:br>
              <a:rPr lang="de-DE" dirty="0"/>
            </a:br>
            <a:r>
              <a:rPr lang="de-DE" dirty="0"/>
              <a:t>Skalierung konkret?</a:t>
            </a:r>
          </a:p>
        </p:txBody>
      </p:sp>
      <p:sp>
        <p:nvSpPr>
          <p:cNvPr id="3" name="Inhaltsplatzhalter 2">
            <a:extLst>
              <a:ext uri="{FF2B5EF4-FFF2-40B4-BE49-F238E27FC236}">
                <a16:creationId xmlns:a16="http://schemas.microsoft.com/office/drawing/2014/main" id="{B98399AE-FE74-F44C-88BB-D2F45BAB0471}"/>
              </a:ext>
            </a:extLst>
          </p:cNvPr>
          <p:cNvSpPr>
            <a:spLocks noGrp="1"/>
          </p:cNvSpPr>
          <p:nvPr>
            <p:ph idx="1"/>
          </p:nvPr>
        </p:nvSpPr>
        <p:spPr>
          <a:xfrm>
            <a:off x="5753100" y="2287588"/>
            <a:ext cx="10515600" cy="4351338"/>
          </a:xfrm>
        </p:spPr>
        <p:txBody>
          <a:bodyPr/>
          <a:lstStyle/>
          <a:p>
            <a:r>
              <a:rPr lang="de-DE" dirty="0"/>
              <a:t>Bessere Textgeneration</a:t>
            </a:r>
          </a:p>
          <a:p>
            <a:r>
              <a:rPr lang="de-DE" dirty="0"/>
              <a:t>Mehr Wissen</a:t>
            </a:r>
          </a:p>
          <a:p>
            <a:r>
              <a:rPr lang="de-DE" dirty="0"/>
              <a:t>Mehr oder bessere „Skills“</a:t>
            </a:r>
          </a:p>
        </p:txBody>
      </p:sp>
      <p:pic>
        <p:nvPicPr>
          <p:cNvPr id="4" name="Grafik 3" descr="Ein Bild, das Vorhang, Möbel, rot enthält.&#10;&#10;Automatisch generierte Beschreibung">
            <a:extLst>
              <a:ext uri="{FF2B5EF4-FFF2-40B4-BE49-F238E27FC236}">
                <a16:creationId xmlns:a16="http://schemas.microsoft.com/office/drawing/2014/main" id="{9A51F99A-B8CA-E644-BE22-818E574BBE67}"/>
              </a:ext>
            </a:extLst>
          </p:cNvPr>
          <p:cNvPicPr>
            <a:picLocks noChangeAspect="1"/>
          </p:cNvPicPr>
          <p:nvPr/>
        </p:nvPicPr>
        <p:blipFill>
          <a:blip r:embed="rId2"/>
          <a:stretch>
            <a:fillRect/>
          </a:stretch>
        </p:blipFill>
        <p:spPr>
          <a:xfrm>
            <a:off x="151464" y="0"/>
            <a:ext cx="5287818" cy="6858000"/>
          </a:xfrm>
          <a:prstGeom prst="rect">
            <a:avLst/>
          </a:prstGeom>
        </p:spPr>
      </p:pic>
    </p:spTree>
    <p:extLst>
      <p:ext uri="{BB962C8B-B14F-4D97-AF65-F5344CB8AC3E}">
        <p14:creationId xmlns:p14="http://schemas.microsoft.com/office/powerpoint/2010/main" val="912222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203239-0979-B841-9879-399C67AAD014}"/>
              </a:ext>
            </a:extLst>
          </p:cNvPr>
          <p:cNvSpPr>
            <a:spLocks noGrp="1"/>
          </p:cNvSpPr>
          <p:nvPr>
            <p:ph type="title"/>
          </p:nvPr>
        </p:nvSpPr>
        <p:spPr/>
        <p:txBody>
          <a:bodyPr/>
          <a:lstStyle/>
          <a:p>
            <a:r>
              <a:rPr lang="de-DE" dirty="0"/>
              <a:t>Text generation ….</a:t>
            </a:r>
          </a:p>
        </p:txBody>
      </p:sp>
      <p:pic>
        <p:nvPicPr>
          <p:cNvPr id="5" name="Grafik 4" descr="Ein Bild, das Screenshot enthält.&#10;&#10;Automatisch generierte Beschreibung">
            <a:extLst>
              <a:ext uri="{FF2B5EF4-FFF2-40B4-BE49-F238E27FC236}">
                <a16:creationId xmlns:a16="http://schemas.microsoft.com/office/drawing/2014/main" id="{8D2F8880-63F4-0C4E-B4F6-5661787A6CA4}"/>
              </a:ext>
            </a:extLst>
          </p:cNvPr>
          <p:cNvPicPr>
            <a:picLocks noChangeAspect="1"/>
          </p:cNvPicPr>
          <p:nvPr/>
        </p:nvPicPr>
        <p:blipFill>
          <a:blip r:embed="rId2"/>
          <a:stretch>
            <a:fillRect/>
          </a:stretch>
        </p:blipFill>
        <p:spPr>
          <a:xfrm>
            <a:off x="355600" y="1690688"/>
            <a:ext cx="11226800" cy="3929834"/>
          </a:xfrm>
          <a:prstGeom prst="rect">
            <a:avLst/>
          </a:prstGeom>
        </p:spPr>
      </p:pic>
    </p:spTree>
    <p:extLst>
      <p:ext uri="{BB962C8B-B14F-4D97-AF65-F5344CB8AC3E}">
        <p14:creationId xmlns:p14="http://schemas.microsoft.com/office/powerpoint/2010/main" val="3025091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3D34272-8DCD-2F4B-8915-035C57997DE6}"/>
              </a:ext>
            </a:extLst>
          </p:cNvPr>
          <p:cNvPicPr>
            <a:picLocks noChangeAspect="1"/>
          </p:cNvPicPr>
          <p:nvPr/>
        </p:nvPicPr>
        <p:blipFill>
          <a:blip r:embed="rId2"/>
          <a:stretch>
            <a:fillRect/>
          </a:stretch>
        </p:blipFill>
        <p:spPr>
          <a:xfrm>
            <a:off x="1210072" y="1046199"/>
            <a:ext cx="9292828" cy="5811801"/>
          </a:xfrm>
          <a:prstGeom prst="rect">
            <a:avLst/>
          </a:prstGeom>
        </p:spPr>
      </p:pic>
      <p:sp>
        <p:nvSpPr>
          <p:cNvPr id="10" name="Textfeld 9">
            <a:extLst>
              <a:ext uri="{FF2B5EF4-FFF2-40B4-BE49-F238E27FC236}">
                <a16:creationId xmlns:a16="http://schemas.microsoft.com/office/drawing/2014/main" id="{A0D05BC4-FEE2-BC4D-A59B-240B4DE69489}"/>
              </a:ext>
            </a:extLst>
          </p:cNvPr>
          <p:cNvSpPr txBox="1"/>
          <p:nvPr/>
        </p:nvSpPr>
        <p:spPr>
          <a:xfrm>
            <a:off x="2095500" y="338313"/>
            <a:ext cx="1673856" cy="707886"/>
          </a:xfrm>
          <a:prstGeom prst="rect">
            <a:avLst/>
          </a:prstGeom>
          <a:noFill/>
        </p:spPr>
        <p:txBody>
          <a:bodyPr wrap="none" rtlCol="0">
            <a:spAutoFit/>
          </a:bodyPr>
          <a:lstStyle/>
          <a:p>
            <a:r>
              <a:rPr lang="de-DE" sz="4000" dirty="0"/>
              <a:t>Skills …</a:t>
            </a:r>
          </a:p>
        </p:txBody>
      </p:sp>
    </p:spTree>
    <p:extLst>
      <p:ext uri="{BB962C8B-B14F-4D97-AF65-F5344CB8AC3E}">
        <p14:creationId xmlns:p14="http://schemas.microsoft.com/office/powerpoint/2010/main" val="91573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a:xfrm>
            <a:off x="838199" y="202967"/>
            <a:ext cx="10515600" cy="1325563"/>
          </a:xfrm>
        </p:spPr>
        <p:txBody>
          <a:bodyPr/>
          <a:lstStyle/>
          <a:p>
            <a:r>
              <a:rPr lang="de-DE" dirty="0"/>
              <a:t>Generative Sprachmodelle - Textgeneration</a:t>
            </a:r>
          </a:p>
        </p:txBody>
      </p:sp>
      <p:sp>
        <p:nvSpPr>
          <p:cNvPr id="4" name="Abgerundetes Rechteck 3">
            <a:extLst>
              <a:ext uri="{FF2B5EF4-FFF2-40B4-BE49-F238E27FC236}">
                <a16:creationId xmlns:a16="http://schemas.microsoft.com/office/drawing/2014/main" id="{1DA0F1C8-5664-2B4E-9446-11C1A47B0E1F}"/>
              </a:ext>
            </a:extLst>
          </p:cNvPr>
          <p:cNvSpPr/>
          <p:nvPr/>
        </p:nvSpPr>
        <p:spPr>
          <a:xfrm>
            <a:off x="685798" y="1743076"/>
            <a:ext cx="10515600" cy="178117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5D87C2C2-C730-1346-A61E-B5D53FDE56E7}"/>
              </a:ext>
            </a:extLst>
          </p:cNvPr>
          <p:cNvSpPr/>
          <p:nvPr/>
        </p:nvSpPr>
        <p:spPr>
          <a:xfrm>
            <a:off x="685798" y="3964055"/>
            <a:ext cx="10515600" cy="2274820"/>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a:xfrm>
            <a:off x="838199" y="1835712"/>
            <a:ext cx="10515600" cy="4403163"/>
          </a:xfrm>
        </p:spPr>
        <p:txBody>
          <a:bodyPr>
            <a:normAutofit/>
          </a:bodyPr>
          <a:lstStyle/>
          <a:p>
            <a:pPr marL="0" indent="0">
              <a:buNone/>
            </a:pPr>
            <a:r>
              <a:rPr lang="de-DE" dirty="0"/>
              <a:t>PROMPT</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r>
              <a:rPr lang="de-DE" dirty="0"/>
              <a:t>GENERIERTER TEXT</a:t>
            </a:r>
          </a:p>
        </p:txBody>
      </p:sp>
    </p:spTree>
    <p:extLst>
      <p:ext uri="{BB962C8B-B14F-4D97-AF65-F5344CB8AC3E}">
        <p14:creationId xmlns:p14="http://schemas.microsoft.com/office/powerpoint/2010/main" val="404193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Text, Karte enthält.&#10;&#10;Automatisch generierte Beschreibung">
            <a:extLst>
              <a:ext uri="{FF2B5EF4-FFF2-40B4-BE49-F238E27FC236}">
                <a16:creationId xmlns:a16="http://schemas.microsoft.com/office/drawing/2014/main" id="{64A8CDA0-AA05-3A48-996E-75A9E2EF6630}"/>
              </a:ext>
            </a:extLst>
          </p:cNvPr>
          <p:cNvPicPr>
            <a:picLocks noChangeAspect="1"/>
          </p:cNvPicPr>
          <p:nvPr/>
        </p:nvPicPr>
        <p:blipFill>
          <a:blip r:embed="rId2"/>
          <a:stretch>
            <a:fillRect/>
          </a:stretch>
        </p:blipFill>
        <p:spPr>
          <a:xfrm>
            <a:off x="1459230" y="1138020"/>
            <a:ext cx="8751570" cy="5719980"/>
          </a:xfrm>
          <a:prstGeom prst="rect">
            <a:avLst/>
          </a:prstGeom>
        </p:spPr>
      </p:pic>
      <p:sp>
        <p:nvSpPr>
          <p:cNvPr id="6" name="Textfeld 5">
            <a:extLst>
              <a:ext uri="{FF2B5EF4-FFF2-40B4-BE49-F238E27FC236}">
                <a16:creationId xmlns:a16="http://schemas.microsoft.com/office/drawing/2014/main" id="{2476BEEB-8BD5-EE45-825D-082E709907D6}"/>
              </a:ext>
            </a:extLst>
          </p:cNvPr>
          <p:cNvSpPr txBox="1"/>
          <p:nvPr/>
        </p:nvSpPr>
        <p:spPr>
          <a:xfrm>
            <a:off x="2171700" y="317500"/>
            <a:ext cx="2153154" cy="707886"/>
          </a:xfrm>
          <a:prstGeom prst="rect">
            <a:avLst/>
          </a:prstGeom>
          <a:noFill/>
        </p:spPr>
        <p:txBody>
          <a:bodyPr wrap="none" rtlCol="0">
            <a:spAutoFit/>
          </a:bodyPr>
          <a:lstStyle/>
          <a:p>
            <a:r>
              <a:rPr lang="de-DE" sz="4000" dirty="0"/>
              <a:t>Wissen …</a:t>
            </a:r>
          </a:p>
        </p:txBody>
      </p:sp>
    </p:spTree>
    <p:extLst>
      <p:ext uri="{BB962C8B-B14F-4D97-AF65-F5344CB8AC3E}">
        <p14:creationId xmlns:p14="http://schemas.microsoft.com/office/powerpoint/2010/main" val="1505605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95504C-FC36-ED41-8A4A-1D07C3F1973B}"/>
              </a:ext>
            </a:extLst>
          </p:cNvPr>
          <p:cNvSpPr>
            <a:spLocks noGrp="1"/>
          </p:cNvSpPr>
          <p:nvPr>
            <p:ph type="title"/>
          </p:nvPr>
        </p:nvSpPr>
        <p:spPr/>
        <p:txBody>
          <a:bodyPr/>
          <a:lstStyle/>
          <a:p>
            <a:r>
              <a:rPr lang="de-DE" dirty="0"/>
              <a:t>Few-shot learning</a:t>
            </a:r>
          </a:p>
        </p:txBody>
      </p:sp>
      <p:pic>
        <p:nvPicPr>
          <p:cNvPr id="5" name="Grafik 4" descr="Ein Bild, das Screenshot enthält.&#10;&#10;Automatisch generierte Beschreibung">
            <a:extLst>
              <a:ext uri="{FF2B5EF4-FFF2-40B4-BE49-F238E27FC236}">
                <a16:creationId xmlns:a16="http://schemas.microsoft.com/office/drawing/2014/main" id="{B91CD6DA-4669-3F40-AE77-FDC45BCB82F4}"/>
              </a:ext>
            </a:extLst>
          </p:cNvPr>
          <p:cNvPicPr>
            <a:picLocks noChangeAspect="1"/>
          </p:cNvPicPr>
          <p:nvPr/>
        </p:nvPicPr>
        <p:blipFill>
          <a:blip r:embed="rId2"/>
          <a:stretch>
            <a:fillRect/>
          </a:stretch>
        </p:blipFill>
        <p:spPr>
          <a:xfrm>
            <a:off x="463550" y="1690688"/>
            <a:ext cx="11569700" cy="4472805"/>
          </a:xfrm>
          <a:prstGeom prst="rect">
            <a:avLst/>
          </a:prstGeom>
        </p:spPr>
      </p:pic>
    </p:spTree>
    <p:extLst>
      <p:ext uri="{BB962C8B-B14F-4D97-AF65-F5344CB8AC3E}">
        <p14:creationId xmlns:p14="http://schemas.microsoft.com/office/powerpoint/2010/main" val="3825949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Screenshot enthält.&#10;&#10;Automatisch generierte Beschreibung">
            <a:extLst>
              <a:ext uri="{FF2B5EF4-FFF2-40B4-BE49-F238E27FC236}">
                <a16:creationId xmlns:a16="http://schemas.microsoft.com/office/drawing/2014/main" id="{45EC6A5A-44BB-AC4C-B777-6F938216B78C}"/>
              </a:ext>
            </a:extLst>
          </p:cNvPr>
          <p:cNvPicPr>
            <a:picLocks noChangeAspect="1"/>
          </p:cNvPicPr>
          <p:nvPr/>
        </p:nvPicPr>
        <p:blipFill>
          <a:blip r:embed="rId2"/>
          <a:stretch>
            <a:fillRect/>
          </a:stretch>
        </p:blipFill>
        <p:spPr>
          <a:xfrm>
            <a:off x="560536" y="68339"/>
            <a:ext cx="11070928" cy="6721322"/>
          </a:xfrm>
          <a:prstGeom prst="rect">
            <a:avLst/>
          </a:prstGeom>
        </p:spPr>
      </p:pic>
    </p:spTree>
    <p:extLst>
      <p:ext uri="{BB962C8B-B14F-4D97-AF65-F5344CB8AC3E}">
        <p14:creationId xmlns:p14="http://schemas.microsoft.com/office/powerpoint/2010/main" val="1040951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Karte enthält.&#10;&#10;Automatisch generierte Beschreibung">
            <a:extLst>
              <a:ext uri="{FF2B5EF4-FFF2-40B4-BE49-F238E27FC236}">
                <a16:creationId xmlns:a16="http://schemas.microsoft.com/office/drawing/2014/main" id="{CCD2E302-3914-4745-907B-08C488056672}"/>
              </a:ext>
            </a:extLst>
          </p:cNvPr>
          <p:cNvPicPr>
            <a:picLocks noChangeAspect="1"/>
          </p:cNvPicPr>
          <p:nvPr/>
        </p:nvPicPr>
        <p:blipFill>
          <a:blip r:embed="rId2"/>
          <a:stretch>
            <a:fillRect/>
          </a:stretch>
        </p:blipFill>
        <p:spPr>
          <a:xfrm>
            <a:off x="506260" y="0"/>
            <a:ext cx="11179479" cy="6858000"/>
          </a:xfrm>
          <a:prstGeom prst="rect">
            <a:avLst/>
          </a:prstGeom>
        </p:spPr>
      </p:pic>
    </p:spTree>
    <p:extLst>
      <p:ext uri="{BB962C8B-B14F-4D97-AF65-F5344CB8AC3E}">
        <p14:creationId xmlns:p14="http://schemas.microsoft.com/office/powerpoint/2010/main" val="2948192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a:extLst>
              <a:ext uri="{FF2B5EF4-FFF2-40B4-BE49-F238E27FC236}">
                <a16:creationId xmlns:a16="http://schemas.microsoft.com/office/drawing/2014/main" id="{1D3F4896-FA18-2448-A25C-37172C21993A}"/>
              </a:ext>
            </a:extLst>
          </p:cNvPr>
          <p:cNvSpPr/>
          <p:nvPr/>
        </p:nvSpPr>
        <p:spPr>
          <a:xfrm>
            <a:off x="544902" y="1656182"/>
            <a:ext cx="10515600" cy="112152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Abgerundetes Rechteck 3">
            <a:extLst>
              <a:ext uri="{FF2B5EF4-FFF2-40B4-BE49-F238E27FC236}">
                <a16:creationId xmlns:a16="http://schemas.microsoft.com/office/drawing/2014/main" id="{4B4C7606-605A-2447-B72A-38225E1CFDC0}"/>
              </a:ext>
            </a:extLst>
          </p:cNvPr>
          <p:cNvSpPr/>
          <p:nvPr/>
        </p:nvSpPr>
        <p:spPr>
          <a:xfrm>
            <a:off x="544902" y="2967487"/>
            <a:ext cx="10515600" cy="3088705"/>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p:txBody>
          <a:bodyPr/>
          <a:lstStyle/>
          <a:p>
            <a:r>
              <a:rPr lang="de-DE" dirty="0"/>
              <a:t>GPT-3 </a:t>
            </a:r>
            <a:r>
              <a:rPr lang="de-DE" dirty="0" err="1"/>
              <a:t>vs</a:t>
            </a:r>
            <a:r>
              <a:rPr lang="de-DE" dirty="0"/>
              <a:t> Gary Marcus</a:t>
            </a:r>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p:txBody>
          <a:bodyPr>
            <a:normAutofit lnSpcReduction="10000"/>
          </a:bodyPr>
          <a:lstStyle/>
          <a:p>
            <a:pPr marL="0" indent="0">
              <a:buNone/>
            </a:pPr>
            <a:r>
              <a:rPr lang="de-DE" b="1" dirty="0"/>
              <a:t>I </a:t>
            </a:r>
            <a:r>
              <a:rPr lang="de-DE" b="1" dirty="0" err="1"/>
              <a:t>have</a:t>
            </a:r>
            <a:r>
              <a:rPr lang="de-DE" b="1" dirty="0"/>
              <a:t> </a:t>
            </a:r>
            <a:r>
              <a:rPr lang="de-DE" b="1" dirty="0" err="1"/>
              <a:t>four</a:t>
            </a:r>
            <a:r>
              <a:rPr lang="de-DE" b="1" dirty="0"/>
              <a:t> </a:t>
            </a:r>
            <a:r>
              <a:rPr lang="de-DE" b="1" dirty="0" err="1"/>
              <a:t>plates</a:t>
            </a:r>
            <a:r>
              <a:rPr lang="de-DE" b="1" dirty="0"/>
              <a:t> </a:t>
            </a:r>
            <a:r>
              <a:rPr lang="de-DE" b="1" dirty="0" err="1"/>
              <a:t>and</a:t>
            </a:r>
            <a:r>
              <a:rPr lang="de-DE" b="1" dirty="0"/>
              <a:t> </a:t>
            </a:r>
            <a:r>
              <a:rPr lang="de-DE" b="1" dirty="0" err="1"/>
              <a:t>put</a:t>
            </a:r>
            <a:r>
              <a:rPr lang="de-DE" b="1" dirty="0"/>
              <a:t> </a:t>
            </a:r>
            <a:r>
              <a:rPr lang="de-DE" b="1" dirty="0" err="1"/>
              <a:t>one</a:t>
            </a:r>
            <a:r>
              <a:rPr lang="de-DE" b="1" dirty="0"/>
              <a:t> </a:t>
            </a:r>
            <a:r>
              <a:rPr lang="de-DE" b="1" dirty="0" err="1"/>
              <a:t>cookie</a:t>
            </a:r>
            <a:r>
              <a:rPr lang="de-DE" b="1" dirty="0"/>
              <a:t> on </a:t>
            </a:r>
            <a:r>
              <a:rPr lang="de-DE" b="1" dirty="0" err="1"/>
              <a:t>each</a:t>
            </a:r>
            <a:r>
              <a:rPr lang="de-DE" b="1" dirty="0"/>
              <a:t>. The total </a:t>
            </a:r>
            <a:r>
              <a:rPr lang="de-DE" b="1" dirty="0" err="1"/>
              <a:t>number</a:t>
            </a:r>
            <a:r>
              <a:rPr lang="de-DE" b="1" dirty="0"/>
              <a:t> </a:t>
            </a:r>
            <a:r>
              <a:rPr lang="de-DE" b="1" dirty="0" err="1"/>
              <a:t>of</a:t>
            </a:r>
            <a:r>
              <a:rPr lang="de-DE" b="1" dirty="0"/>
              <a:t> </a:t>
            </a:r>
            <a:r>
              <a:rPr lang="de-DE" b="1" dirty="0" err="1"/>
              <a:t>cookies</a:t>
            </a:r>
            <a:r>
              <a:rPr lang="de-DE" b="1" dirty="0"/>
              <a:t> </a:t>
            </a:r>
            <a:r>
              <a:rPr lang="de-DE" b="1" dirty="0" err="1"/>
              <a:t>is</a:t>
            </a:r>
            <a:endParaRPr lang="de-DE" b="1" dirty="0"/>
          </a:p>
          <a:p>
            <a:pPr marL="0" indent="0">
              <a:buNone/>
            </a:pPr>
            <a:endParaRPr lang="de-DE" dirty="0"/>
          </a:p>
          <a:p>
            <a:r>
              <a:rPr lang="de-DE" b="1" dirty="0"/>
              <a:t>…</a:t>
            </a:r>
            <a:r>
              <a:rPr lang="de-DE" dirty="0"/>
              <a:t> </a:t>
            </a:r>
            <a:r>
              <a:rPr lang="de-DE" dirty="0" err="1"/>
              <a:t>four</a:t>
            </a:r>
            <a:r>
              <a:rPr lang="de-DE" dirty="0"/>
              <a:t>.</a:t>
            </a:r>
          </a:p>
          <a:p>
            <a:r>
              <a:rPr lang="de-DE" b="1" dirty="0"/>
              <a:t>…</a:t>
            </a:r>
            <a:r>
              <a:rPr lang="de-DE" dirty="0"/>
              <a:t> </a:t>
            </a:r>
            <a:r>
              <a:rPr lang="de-DE" dirty="0" err="1"/>
              <a:t>four</a:t>
            </a:r>
            <a:endParaRPr lang="de-DE" dirty="0"/>
          </a:p>
          <a:p>
            <a:r>
              <a:rPr lang="de-DE" b="1" dirty="0"/>
              <a:t>…</a:t>
            </a:r>
            <a:r>
              <a:rPr lang="de-DE" dirty="0"/>
              <a:t> </a:t>
            </a:r>
            <a:r>
              <a:rPr lang="de-DE" dirty="0" err="1"/>
              <a:t>four</a:t>
            </a:r>
            <a:r>
              <a:rPr lang="de-DE" dirty="0"/>
              <a:t>.</a:t>
            </a:r>
          </a:p>
          <a:p>
            <a:r>
              <a:rPr lang="de-DE" b="1" dirty="0"/>
              <a:t>…</a:t>
            </a:r>
            <a:r>
              <a:rPr lang="de-DE" dirty="0"/>
              <a:t> </a:t>
            </a:r>
            <a:r>
              <a:rPr lang="de-DE" dirty="0" err="1"/>
              <a:t>four</a:t>
            </a:r>
            <a:r>
              <a:rPr lang="de-DE" dirty="0"/>
              <a:t>.</a:t>
            </a:r>
          </a:p>
          <a:p>
            <a:r>
              <a:rPr lang="de-DE" b="1" dirty="0"/>
              <a:t>…</a:t>
            </a:r>
            <a:r>
              <a:rPr lang="de-DE" dirty="0"/>
              <a:t> </a:t>
            </a:r>
            <a:r>
              <a:rPr lang="de-DE" dirty="0" err="1"/>
              <a:t>four</a:t>
            </a:r>
            <a:r>
              <a:rPr lang="de-DE" dirty="0"/>
              <a:t>.</a:t>
            </a:r>
          </a:p>
          <a:p>
            <a:r>
              <a:rPr lang="de-DE" b="1" dirty="0"/>
              <a:t>…</a:t>
            </a:r>
            <a:r>
              <a:rPr lang="de-DE" dirty="0"/>
              <a:t> </a:t>
            </a:r>
            <a:r>
              <a:rPr lang="de-DE" dirty="0" err="1"/>
              <a:t>four</a:t>
            </a:r>
            <a:r>
              <a:rPr lang="de-DE" dirty="0"/>
              <a:t>.</a:t>
            </a:r>
          </a:p>
          <a:p>
            <a:pPr marL="0" indent="0">
              <a:buNone/>
            </a:pPr>
            <a:endParaRPr lang="de-DE" dirty="0"/>
          </a:p>
        </p:txBody>
      </p:sp>
    </p:spTree>
    <p:extLst>
      <p:ext uri="{BB962C8B-B14F-4D97-AF65-F5344CB8AC3E}">
        <p14:creationId xmlns:p14="http://schemas.microsoft.com/office/powerpoint/2010/main" val="478754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a:extLst>
              <a:ext uri="{FF2B5EF4-FFF2-40B4-BE49-F238E27FC236}">
                <a16:creationId xmlns:a16="http://schemas.microsoft.com/office/drawing/2014/main" id="{0A7862DF-84BF-EC48-8D66-D04E7A560D2C}"/>
              </a:ext>
            </a:extLst>
          </p:cNvPr>
          <p:cNvSpPr/>
          <p:nvPr/>
        </p:nvSpPr>
        <p:spPr>
          <a:xfrm>
            <a:off x="596661" y="1690688"/>
            <a:ext cx="10515599" cy="117192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Abgerundetes Rechteck 3">
            <a:extLst>
              <a:ext uri="{FF2B5EF4-FFF2-40B4-BE49-F238E27FC236}">
                <a16:creationId xmlns:a16="http://schemas.microsoft.com/office/drawing/2014/main" id="{FB3FB8B9-B9B4-174D-892F-EA88769321C5}"/>
              </a:ext>
            </a:extLst>
          </p:cNvPr>
          <p:cNvSpPr/>
          <p:nvPr/>
        </p:nvSpPr>
        <p:spPr>
          <a:xfrm>
            <a:off x="596661" y="2966126"/>
            <a:ext cx="10515600" cy="3449292"/>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p:txBody>
          <a:bodyPr/>
          <a:lstStyle/>
          <a:p>
            <a:r>
              <a:rPr lang="de-DE" dirty="0"/>
              <a:t>GPT-3 </a:t>
            </a:r>
            <a:r>
              <a:rPr lang="de-DE" dirty="0" err="1"/>
              <a:t>vs</a:t>
            </a:r>
            <a:r>
              <a:rPr lang="de-DE" dirty="0"/>
              <a:t> Gary Marcus</a:t>
            </a:r>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p:txBody>
          <a:bodyPr>
            <a:normAutofit fontScale="85000" lnSpcReduction="20000"/>
          </a:bodyPr>
          <a:lstStyle/>
          <a:p>
            <a:pPr marL="0" indent="0">
              <a:buNone/>
            </a:pPr>
            <a:r>
              <a:rPr lang="de-DE" b="1" dirty="0"/>
              <a:t>Q. I </a:t>
            </a:r>
            <a:r>
              <a:rPr lang="de-DE" b="1" dirty="0" err="1"/>
              <a:t>left</a:t>
            </a:r>
            <a:r>
              <a:rPr lang="de-DE" b="1" dirty="0"/>
              <a:t> </a:t>
            </a:r>
            <a:r>
              <a:rPr lang="de-DE" b="1" dirty="0" err="1"/>
              <a:t>my</a:t>
            </a:r>
            <a:r>
              <a:rPr lang="de-DE" b="1" dirty="0"/>
              <a:t> </a:t>
            </a:r>
            <a:r>
              <a:rPr lang="de-DE" b="1" dirty="0" err="1"/>
              <a:t>keys</a:t>
            </a:r>
            <a:r>
              <a:rPr lang="de-DE" b="1" dirty="0"/>
              <a:t> at a </a:t>
            </a:r>
            <a:r>
              <a:rPr lang="de-DE" b="1" dirty="0" err="1"/>
              <a:t>booth</a:t>
            </a:r>
            <a:r>
              <a:rPr lang="de-DE" b="1" dirty="0"/>
              <a:t> in </a:t>
            </a:r>
            <a:r>
              <a:rPr lang="de-DE" b="1" dirty="0" err="1"/>
              <a:t>the</a:t>
            </a:r>
            <a:r>
              <a:rPr lang="de-DE" b="1" dirty="0"/>
              <a:t> back </a:t>
            </a:r>
            <a:r>
              <a:rPr lang="de-DE" b="1" dirty="0" err="1"/>
              <a:t>of</a:t>
            </a:r>
            <a:r>
              <a:rPr lang="de-DE" b="1" dirty="0"/>
              <a:t> </a:t>
            </a:r>
            <a:r>
              <a:rPr lang="de-DE" b="1" dirty="0" err="1"/>
              <a:t>the</a:t>
            </a:r>
            <a:r>
              <a:rPr lang="de-DE" b="1" dirty="0"/>
              <a:t> </a:t>
            </a:r>
            <a:r>
              <a:rPr lang="de-DE" b="1" dirty="0" err="1"/>
              <a:t>pub</a:t>
            </a:r>
            <a:r>
              <a:rPr lang="de-DE" b="1" dirty="0"/>
              <a:t> at </a:t>
            </a:r>
            <a:r>
              <a:rPr lang="de-DE" b="1" dirty="0" err="1"/>
              <a:t>the</a:t>
            </a:r>
            <a:r>
              <a:rPr lang="de-DE" b="1" dirty="0"/>
              <a:t> </a:t>
            </a:r>
            <a:r>
              <a:rPr lang="de-DE" b="1" dirty="0" err="1"/>
              <a:t>army</a:t>
            </a:r>
            <a:r>
              <a:rPr lang="de-DE" b="1" dirty="0"/>
              <a:t> </a:t>
            </a:r>
            <a:r>
              <a:rPr lang="de-DE" b="1" dirty="0" err="1"/>
              <a:t>base</a:t>
            </a:r>
            <a:r>
              <a:rPr lang="de-DE" b="1" dirty="0"/>
              <a:t> </a:t>
            </a:r>
            <a:r>
              <a:rPr lang="de-DE" b="1" dirty="0" err="1"/>
              <a:t>near</a:t>
            </a:r>
            <a:r>
              <a:rPr lang="de-DE" b="1" dirty="0"/>
              <a:t> </a:t>
            </a:r>
            <a:r>
              <a:rPr lang="de-DE" b="1" dirty="0" err="1"/>
              <a:t>the</a:t>
            </a:r>
            <a:r>
              <a:rPr lang="de-DE" b="1" dirty="0"/>
              <a:t> </a:t>
            </a:r>
            <a:r>
              <a:rPr lang="de-DE" b="1" dirty="0" err="1"/>
              <a:t>old</a:t>
            </a:r>
            <a:r>
              <a:rPr lang="de-DE" b="1" dirty="0"/>
              <a:t> </a:t>
            </a:r>
            <a:r>
              <a:rPr lang="de-DE" b="1" dirty="0" err="1"/>
              <a:t>mill</a:t>
            </a:r>
            <a:r>
              <a:rPr lang="de-DE" b="1" dirty="0"/>
              <a:t> </a:t>
            </a:r>
            <a:r>
              <a:rPr lang="de-DE" b="1" dirty="0" err="1"/>
              <a:t>town</a:t>
            </a:r>
            <a:r>
              <a:rPr lang="de-DE" b="1" dirty="0"/>
              <a:t>. I </a:t>
            </a:r>
            <a:r>
              <a:rPr lang="de-DE" b="1" dirty="0" err="1"/>
              <a:t>went</a:t>
            </a:r>
            <a:r>
              <a:rPr lang="de-DE" b="1" dirty="0"/>
              <a:t> </a:t>
            </a:r>
            <a:r>
              <a:rPr lang="de-DE" b="1" dirty="0" err="1"/>
              <a:t>home</a:t>
            </a:r>
            <a:r>
              <a:rPr lang="de-DE" b="1" dirty="0"/>
              <a:t>. </a:t>
            </a:r>
            <a:r>
              <a:rPr lang="de-DE" b="1" dirty="0" err="1"/>
              <a:t>Where</a:t>
            </a:r>
            <a:r>
              <a:rPr lang="de-DE" b="1" dirty="0"/>
              <a:t> </a:t>
            </a:r>
            <a:r>
              <a:rPr lang="de-DE" b="1" dirty="0" err="1"/>
              <a:t>are</a:t>
            </a:r>
            <a:r>
              <a:rPr lang="de-DE" b="1" dirty="0"/>
              <a:t> </a:t>
            </a:r>
            <a:r>
              <a:rPr lang="de-DE" b="1" dirty="0" err="1"/>
              <a:t>my</a:t>
            </a:r>
            <a:r>
              <a:rPr lang="de-DE" b="1" dirty="0"/>
              <a:t> </a:t>
            </a:r>
            <a:r>
              <a:rPr lang="de-DE" b="1" dirty="0" err="1"/>
              <a:t>keys</a:t>
            </a:r>
            <a:r>
              <a:rPr lang="de-DE" b="1" dirty="0"/>
              <a:t> </a:t>
            </a:r>
            <a:r>
              <a:rPr lang="de-DE" b="1" dirty="0" err="1"/>
              <a:t>now</a:t>
            </a:r>
            <a:r>
              <a:rPr lang="de-DE" b="1" dirty="0"/>
              <a:t>?</a:t>
            </a:r>
            <a:br>
              <a:rPr lang="de-DE" dirty="0"/>
            </a:br>
            <a:r>
              <a:rPr lang="de-DE" b="1" dirty="0"/>
              <a:t>A.</a:t>
            </a:r>
          </a:p>
          <a:p>
            <a:pPr marL="0" indent="0">
              <a:buNone/>
            </a:pPr>
            <a:endParaRPr lang="de-DE" dirty="0"/>
          </a:p>
          <a:p>
            <a:endParaRPr lang="de-DE" b="1" dirty="0"/>
          </a:p>
          <a:p>
            <a:r>
              <a:rPr lang="de-DE" b="1" dirty="0"/>
              <a:t>…</a:t>
            </a:r>
            <a:r>
              <a:rPr lang="de-DE" dirty="0"/>
              <a:t> </a:t>
            </a:r>
            <a:r>
              <a:rPr lang="de-DE" dirty="0" err="1"/>
              <a:t>They</a:t>
            </a:r>
            <a:r>
              <a:rPr lang="de-DE" dirty="0"/>
              <a:t> </a:t>
            </a:r>
            <a:r>
              <a:rPr lang="de-DE" dirty="0" err="1"/>
              <a:t>are</a:t>
            </a:r>
            <a:r>
              <a:rPr lang="de-DE" dirty="0"/>
              <a:t> in </a:t>
            </a:r>
            <a:r>
              <a:rPr lang="de-DE" dirty="0" err="1"/>
              <a:t>the</a:t>
            </a:r>
            <a:r>
              <a:rPr lang="de-DE" dirty="0"/>
              <a:t> </a:t>
            </a:r>
            <a:r>
              <a:rPr lang="de-DE" dirty="0" err="1"/>
              <a:t>possession</a:t>
            </a:r>
            <a:r>
              <a:rPr lang="de-DE" dirty="0"/>
              <a:t> </a:t>
            </a:r>
            <a:r>
              <a:rPr lang="de-DE" dirty="0" err="1"/>
              <a:t>of</a:t>
            </a:r>
            <a:r>
              <a:rPr lang="de-DE" dirty="0"/>
              <a:t> </a:t>
            </a:r>
            <a:r>
              <a:rPr lang="de-DE" dirty="0" err="1"/>
              <a:t>the</a:t>
            </a:r>
            <a:r>
              <a:rPr lang="de-DE" dirty="0"/>
              <a:t> </a:t>
            </a:r>
            <a:r>
              <a:rPr lang="de-DE" dirty="0" err="1"/>
              <a:t>base</a:t>
            </a:r>
            <a:r>
              <a:rPr lang="de-DE" dirty="0"/>
              <a:t> </a:t>
            </a:r>
            <a:r>
              <a:rPr lang="de-DE" dirty="0" err="1"/>
              <a:t>commander</a:t>
            </a:r>
            <a:r>
              <a:rPr lang="de-DE" dirty="0"/>
              <a:t>.</a:t>
            </a:r>
          </a:p>
          <a:p>
            <a:r>
              <a:rPr lang="de-DE" b="1" dirty="0"/>
              <a:t>…</a:t>
            </a:r>
            <a:r>
              <a:rPr lang="de-DE" dirty="0"/>
              <a:t> </a:t>
            </a:r>
            <a:r>
              <a:rPr lang="de-DE" dirty="0" err="1"/>
              <a:t>They</a:t>
            </a:r>
            <a:r>
              <a:rPr lang="de-DE" dirty="0"/>
              <a:t> </a:t>
            </a:r>
            <a:r>
              <a:rPr lang="de-DE" dirty="0" err="1"/>
              <a:t>are</a:t>
            </a:r>
            <a:r>
              <a:rPr lang="de-DE" dirty="0"/>
              <a:t> in </a:t>
            </a:r>
            <a:r>
              <a:rPr lang="de-DE" dirty="0" err="1"/>
              <a:t>the</a:t>
            </a:r>
            <a:r>
              <a:rPr lang="de-DE" dirty="0"/>
              <a:t> </a:t>
            </a:r>
            <a:r>
              <a:rPr lang="de-DE" dirty="0" err="1"/>
              <a:t>possession</a:t>
            </a:r>
            <a:r>
              <a:rPr lang="de-DE" dirty="0"/>
              <a:t> </a:t>
            </a:r>
            <a:r>
              <a:rPr lang="de-DE" dirty="0" err="1"/>
              <a:t>of</a:t>
            </a:r>
            <a:r>
              <a:rPr lang="de-DE" dirty="0"/>
              <a:t> </a:t>
            </a:r>
            <a:r>
              <a:rPr lang="de-DE" dirty="0" err="1"/>
              <a:t>the</a:t>
            </a:r>
            <a:r>
              <a:rPr lang="de-DE" dirty="0"/>
              <a:t> </a:t>
            </a:r>
            <a:r>
              <a:rPr lang="de-DE" dirty="0" err="1"/>
              <a:t>army</a:t>
            </a:r>
            <a:r>
              <a:rPr lang="de-DE" dirty="0"/>
              <a:t>.</a:t>
            </a:r>
          </a:p>
          <a:p>
            <a:r>
              <a:rPr lang="de-DE" b="1" dirty="0"/>
              <a:t>…</a:t>
            </a:r>
            <a:r>
              <a:rPr lang="de-DE" dirty="0"/>
              <a:t> </a:t>
            </a:r>
            <a:r>
              <a:rPr lang="de-DE" dirty="0" err="1"/>
              <a:t>They</a:t>
            </a:r>
            <a:r>
              <a:rPr lang="de-DE" dirty="0"/>
              <a:t> </a:t>
            </a:r>
            <a:r>
              <a:rPr lang="de-DE" dirty="0" err="1"/>
              <a:t>are</a:t>
            </a:r>
            <a:r>
              <a:rPr lang="de-DE" dirty="0"/>
              <a:t> in </a:t>
            </a:r>
            <a:r>
              <a:rPr lang="de-DE" dirty="0" err="1"/>
              <a:t>the</a:t>
            </a:r>
            <a:r>
              <a:rPr lang="de-DE" dirty="0"/>
              <a:t> </a:t>
            </a:r>
            <a:r>
              <a:rPr lang="de-DE" dirty="0" err="1"/>
              <a:t>possession</a:t>
            </a:r>
            <a:r>
              <a:rPr lang="de-DE" dirty="0"/>
              <a:t> </a:t>
            </a:r>
            <a:r>
              <a:rPr lang="de-DE" dirty="0" err="1"/>
              <a:t>of</a:t>
            </a:r>
            <a:r>
              <a:rPr lang="de-DE" dirty="0"/>
              <a:t> </a:t>
            </a:r>
            <a:r>
              <a:rPr lang="de-DE" dirty="0" err="1"/>
              <a:t>the</a:t>
            </a:r>
            <a:r>
              <a:rPr lang="de-DE" dirty="0"/>
              <a:t> </a:t>
            </a:r>
            <a:r>
              <a:rPr lang="de-DE" dirty="0" err="1"/>
              <a:t>base</a:t>
            </a:r>
            <a:r>
              <a:rPr lang="de-DE" dirty="0"/>
              <a:t> </a:t>
            </a:r>
            <a:r>
              <a:rPr lang="de-DE" dirty="0" err="1"/>
              <a:t>commander</a:t>
            </a:r>
            <a:r>
              <a:rPr lang="de-DE" dirty="0"/>
              <a:t>.</a:t>
            </a:r>
          </a:p>
          <a:p>
            <a:r>
              <a:rPr lang="de-DE" b="1" dirty="0"/>
              <a:t>…</a:t>
            </a:r>
            <a:r>
              <a:rPr lang="de-DE" dirty="0"/>
              <a:t> </a:t>
            </a:r>
            <a:r>
              <a:rPr lang="de-DE" dirty="0" err="1"/>
              <a:t>Your</a:t>
            </a:r>
            <a:r>
              <a:rPr lang="de-DE" dirty="0"/>
              <a:t> </a:t>
            </a:r>
            <a:r>
              <a:rPr lang="de-DE" dirty="0" err="1"/>
              <a:t>keys</a:t>
            </a:r>
            <a:r>
              <a:rPr lang="de-DE" dirty="0"/>
              <a:t> </a:t>
            </a:r>
            <a:r>
              <a:rPr lang="de-DE" dirty="0" err="1"/>
              <a:t>are</a:t>
            </a:r>
            <a:r>
              <a:rPr lang="de-DE" dirty="0"/>
              <a:t> in an </a:t>
            </a:r>
            <a:r>
              <a:rPr lang="de-DE" dirty="0" err="1"/>
              <a:t>undisclosed</a:t>
            </a:r>
            <a:r>
              <a:rPr lang="de-DE" dirty="0"/>
              <a:t> </a:t>
            </a:r>
            <a:r>
              <a:rPr lang="de-DE" dirty="0" err="1"/>
              <a:t>location</a:t>
            </a:r>
            <a:r>
              <a:rPr lang="de-DE" dirty="0"/>
              <a:t>.</a:t>
            </a:r>
          </a:p>
          <a:p>
            <a:r>
              <a:rPr lang="de-DE" b="1" dirty="0"/>
              <a:t>…</a:t>
            </a:r>
            <a:r>
              <a:rPr lang="de-DE" dirty="0"/>
              <a:t> </a:t>
            </a:r>
            <a:r>
              <a:rPr lang="de-DE" dirty="0" err="1"/>
              <a:t>They</a:t>
            </a:r>
            <a:r>
              <a:rPr lang="de-DE" dirty="0"/>
              <a:t> </a:t>
            </a:r>
            <a:r>
              <a:rPr lang="de-DE" dirty="0" err="1"/>
              <a:t>are</a:t>
            </a:r>
            <a:r>
              <a:rPr lang="de-DE" dirty="0"/>
              <a:t> in a </a:t>
            </a:r>
            <a:r>
              <a:rPr lang="de-DE" dirty="0" err="1"/>
              <a:t>dumpster</a:t>
            </a:r>
            <a:r>
              <a:rPr lang="de-DE" dirty="0"/>
              <a:t> </a:t>
            </a:r>
            <a:r>
              <a:rPr lang="de-DE" dirty="0" err="1"/>
              <a:t>behind</a:t>
            </a:r>
            <a:r>
              <a:rPr lang="de-DE" dirty="0"/>
              <a:t> </a:t>
            </a:r>
            <a:r>
              <a:rPr lang="de-DE" dirty="0" err="1"/>
              <a:t>the</a:t>
            </a:r>
            <a:r>
              <a:rPr lang="de-DE" dirty="0"/>
              <a:t> </a:t>
            </a:r>
            <a:r>
              <a:rPr lang="de-DE" dirty="0" err="1"/>
              <a:t>pub</a:t>
            </a:r>
            <a:r>
              <a:rPr lang="de-DE" dirty="0"/>
              <a:t>.</a:t>
            </a:r>
          </a:p>
          <a:p>
            <a:r>
              <a:rPr lang="de-DE" b="1" dirty="0"/>
              <a:t>…</a:t>
            </a:r>
            <a:r>
              <a:rPr lang="de-DE" dirty="0"/>
              <a:t> </a:t>
            </a:r>
            <a:r>
              <a:rPr lang="de-DE" dirty="0" err="1"/>
              <a:t>They</a:t>
            </a:r>
            <a:r>
              <a:rPr lang="de-DE" dirty="0"/>
              <a:t> </a:t>
            </a:r>
            <a:r>
              <a:rPr lang="de-DE" dirty="0" err="1"/>
              <a:t>are</a:t>
            </a:r>
            <a:r>
              <a:rPr lang="de-DE" dirty="0"/>
              <a:t> still at </a:t>
            </a:r>
            <a:r>
              <a:rPr lang="de-DE" dirty="0" err="1"/>
              <a:t>the</a:t>
            </a:r>
            <a:r>
              <a:rPr lang="de-DE" dirty="0"/>
              <a:t> </a:t>
            </a:r>
            <a:r>
              <a:rPr lang="de-DE" dirty="0" err="1"/>
              <a:t>booth</a:t>
            </a:r>
            <a:r>
              <a:rPr lang="de-DE" dirty="0"/>
              <a:t> in </a:t>
            </a:r>
            <a:r>
              <a:rPr lang="de-DE" dirty="0" err="1"/>
              <a:t>the</a:t>
            </a:r>
            <a:r>
              <a:rPr lang="de-DE" dirty="0"/>
              <a:t> back </a:t>
            </a:r>
            <a:r>
              <a:rPr lang="de-DE" dirty="0" err="1"/>
              <a:t>of</a:t>
            </a:r>
            <a:r>
              <a:rPr lang="de-DE" dirty="0"/>
              <a:t> </a:t>
            </a:r>
            <a:r>
              <a:rPr lang="de-DE" dirty="0" err="1"/>
              <a:t>the</a:t>
            </a:r>
            <a:r>
              <a:rPr lang="de-DE" dirty="0"/>
              <a:t> </a:t>
            </a:r>
            <a:r>
              <a:rPr lang="de-DE" dirty="0" err="1"/>
              <a:t>pub</a:t>
            </a:r>
            <a:r>
              <a:rPr lang="de-DE" dirty="0"/>
              <a:t> at </a:t>
            </a:r>
            <a:r>
              <a:rPr lang="de-DE" dirty="0" err="1"/>
              <a:t>the</a:t>
            </a:r>
            <a:r>
              <a:rPr lang="de-DE" dirty="0"/>
              <a:t> </a:t>
            </a:r>
            <a:r>
              <a:rPr lang="de-DE" dirty="0" err="1"/>
              <a:t>army</a:t>
            </a:r>
            <a:r>
              <a:rPr lang="de-DE" dirty="0"/>
              <a:t> </a:t>
            </a:r>
            <a:r>
              <a:rPr lang="de-DE" dirty="0" err="1"/>
              <a:t>base</a:t>
            </a:r>
            <a:r>
              <a:rPr lang="de-DE" dirty="0"/>
              <a:t> </a:t>
            </a:r>
            <a:r>
              <a:rPr lang="de-DE" dirty="0" err="1"/>
              <a:t>near</a:t>
            </a:r>
            <a:r>
              <a:rPr lang="de-DE" dirty="0"/>
              <a:t> </a:t>
            </a:r>
            <a:r>
              <a:rPr lang="de-DE" dirty="0" err="1"/>
              <a:t>the</a:t>
            </a:r>
            <a:r>
              <a:rPr lang="de-DE" dirty="0"/>
              <a:t> </a:t>
            </a:r>
            <a:r>
              <a:rPr lang="de-DE" dirty="0" err="1"/>
              <a:t>old</a:t>
            </a:r>
            <a:r>
              <a:rPr lang="de-DE" dirty="0"/>
              <a:t> </a:t>
            </a:r>
            <a:r>
              <a:rPr lang="de-DE" dirty="0" err="1"/>
              <a:t>mill</a:t>
            </a:r>
            <a:r>
              <a:rPr lang="de-DE" dirty="0"/>
              <a:t> </a:t>
            </a:r>
            <a:r>
              <a:rPr lang="de-DE" dirty="0" err="1"/>
              <a:t>town</a:t>
            </a:r>
            <a:r>
              <a:rPr lang="de-DE" dirty="0"/>
              <a:t>.</a:t>
            </a:r>
          </a:p>
          <a:p>
            <a:pPr marL="0" indent="0">
              <a:buNone/>
            </a:pPr>
            <a:endParaRPr lang="de-DE" dirty="0"/>
          </a:p>
        </p:txBody>
      </p:sp>
    </p:spTree>
    <p:extLst>
      <p:ext uri="{BB962C8B-B14F-4D97-AF65-F5344CB8AC3E}">
        <p14:creationId xmlns:p14="http://schemas.microsoft.com/office/powerpoint/2010/main" val="4000543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bgerundetes Rechteck 4">
            <a:extLst>
              <a:ext uri="{FF2B5EF4-FFF2-40B4-BE49-F238E27FC236}">
                <a16:creationId xmlns:a16="http://schemas.microsoft.com/office/drawing/2014/main" id="{EA8C140B-BF2C-8540-BCEB-2C047305E3C1}"/>
              </a:ext>
            </a:extLst>
          </p:cNvPr>
          <p:cNvSpPr/>
          <p:nvPr/>
        </p:nvSpPr>
        <p:spPr>
          <a:xfrm>
            <a:off x="613912" y="1587261"/>
            <a:ext cx="10893725" cy="69628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Abgerundetes Rechteck 3">
            <a:extLst>
              <a:ext uri="{FF2B5EF4-FFF2-40B4-BE49-F238E27FC236}">
                <a16:creationId xmlns:a16="http://schemas.microsoft.com/office/drawing/2014/main" id="{CA56DEDF-7B06-074C-9A1E-81694C961A17}"/>
              </a:ext>
            </a:extLst>
          </p:cNvPr>
          <p:cNvSpPr/>
          <p:nvPr/>
        </p:nvSpPr>
        <p:spPr>
          <a:xfrm>
            <a:off x="613912" y="2591014"/>
            <a:ext cx="10893725" cy="3810238"/>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p:txBody>
          <a:bodyPr/>
          <a:lstStyle/>
          <a:p>
            <a:r>
              <a:rPr lang="de-DE" dirty="0"/>
              <a:t>GPT-3 </a:t>
            </a:r>
            <a:r>
              <a:rPr lang="de-DE" dirty="0" err="1"/>
              <a:t>vs</a:t>
            </a:r>
            <a:r>
              <a:rPr lang="de-DE" dirty="0"/>
              <a:t> Gary Marcus</a:t>
            </a:r>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p:txBody>
          <a:bodyPr>
            <a:normAutofit fontScale="77500" lnSpcReduction="20000"/>
          </a:bodyPr>
          <a:lstStyle/>
          <a:p>
            <a:pPr marL="0" indent="0">
              <a:buNone/>
            </a:pPr>
            <a:r>
              <a:rPr lang="de-DE" b="1" dirty="0" err="1"/>
              <a:t>If</a:t>
            </a:r>
            <a:r>
              <a:rPr lang="de-DE" b="1" dirty="0"/>
              <a:t> </a:t>
            </a:r>
            <a:r>
              <a:rPr lang="de-DE" b="1" dirty="0" err="1"/>
              <a:t>you</a:t>
            </a:r>
            <a:r>
              <a:rPr lang="de-DE" b="1" dirty="0"/>
              <a:t> </a:t>
            </a:r>
            <a:r>
              <a:rPr lang="de-DE" b="1" dirty="0" err="1"/>
              <a:t>drop</a:t>
            </a:r>
            <a:r>
              <a:rPr lang="de-DE" b="1" dirty="0"/>
              <a:t> an </a:t>
            </a:r>
            <a:r>
              <a:rPr lang="de-DE" b="1" dirty="0" err="1"/>
              <a:t>anvil</a:t>
            </a:r>
            <a:r>
              <a:rPr lang="de-DE" b="1" dirty="0"/>
              <a:t> on </a:t>
            </a:r>
            <a:r>
              <a:rPr lang="de-DE" b="1" dirty="0" err="1"/>
              <a:t>your</a:t>
            </a:r>
            <a:r>
              <a:rPr lang="de-DE" b="1" dirty="0"/>
              <a:t> </a:t>
            </a:r>
            <a:r>
              <a:rPr lang="de-DE" b="1" dirty="0" err="1"/>
              <a:t>foot</a:t>
            </a:r>
            <a:r>
              <a:rPr lang="de-DE" b="1" dirty="0"/>
              <a:t>, </a:t>
            </a:r>
            <a:r>
              <a:rPr lang="de-DE" b="1" dirty="0" err="1"/>
              <a:t>your</a:t>
            </a:r>
            <a:r>
              <a:rPr lang="de-DE" b="1" dirty="0"/>
              <a:t> </a:t>
            </a:r>
            <a:r>
              <a:rPr lang="de-DE" b="1" dirty="0" err="1"/>
              <a:t>foot</a:t>
            </a:r>
            <a:r>
              <a:rPr lang="de-DE" b="1" dirty="0"/>
              <a:t> will </a:t>
            </a:r>
            <a:r>
              <a:rPr lang="de-DE" b="1" dirty="0" err="1"/>
              <a:t>tend</a:t>
            </a:r>
            <a:r>
              <a:rPr lang="de-DE" b="1" dirty="0"/>
              <a:t> </a:t>
            </a:r>
            <a:r>
              <a:rPr lang="de-DE" b="1" dirty="0" err="1"/>
              <a:t>to</a:t>
            </a:r>
            <a:endParaRPr lang="de-DE" b="1" dirty="0"/>
          </a:p>
          <a:p>
            <a:endParaRPr lang="de-DE" dirty="0"/>
          </a:p>
          <a:p>
            <a:endParaRPr lang="de-DE" dirty="0"/>
          </a:p>
          <a:p>
            <a:r>
              <a:rPr lang="de-DE" b="1" dirty="0"/>
              <a:t>…</a:t>
            </a:r>
            <a:r>
              <a:rPr lang="de-DE" dirty="0"/>
              <a:t> break. </a:t>
            </a:r>
            <a:r>
              <a:rPr lang="de-DE" dirty="0" err="1"/>
              <a:t>If</a:t>
            </a:r>
            <a:r>
              <a:rPr lang="de-DE" dirty="0"/>
              <a:t> </a:t>
            </a:r>
            <a:r>
              <a:rPr lang="de-DE" dirty="0" err="1"/>
              <a:t>you</a:t>
            </a:r>
            <a:r>
              <a:rPr lang="de-DE" dirty="0"/>
              <a:t> jump </a:t>
            </a:r>
            <a:r>
              <a:rPr lang="de-DE" dirty="0" err="1"/>
              <a:t>from</a:t>
            </a:r>
            <a:r>
              <a:rPr lang="de-DE" dirty="0"/>
              <a:t> a </a:t>
            </a:r>
            <a:r>
              <a:rPr lang="de-DE" dirty="0" err="1"/>
              <a:t>ladder</a:t>
            </a:r>
            <a:r>
              <a:rPr lang="de-DE" dirty="0"/>
              <a:t> </a:t>
            </a:r>
            <a:r>
              <a:rPr lang="de-DE" dirty="0" err="1"/>
              <a:t>and</a:t>
            </a:r>
            <a:r>
              <a:rPr lang="de-DE" dirty="0"/>
              <a:t> </a:t>
            </a:r>
            <a:r>
              <a:rPr lang="de-DE" dirty="0" err="1"/>
              <a:t>land</a:t>
            </a:r>
            <a:r>
              <a:rPr lang="de-DE" dirty="0"/>
              <a:t> on </a:t>
            </a:r>
            <a:r>
              <a:rPr lang="de-DE" dirty="0" err="1"/>
              <a:t>your</a:t>
            </a:r>
            <a:r>
              <a:rPr lang="de-DE" dirty="0"/>
              <a:t> </a:t>
            </a:r>
            <a:r>
              <a:rPr lang="de-DE" dirty="0" err="1"/>
              <a:t>head</a:t>
            </a:r>
            <a:r>
              <a:rPr lang="de-DE" dirty="0"/>
              <a:t>, </a:t>
            </a:r>
            <a:r>
              <a:rPr lang="de-DE" dirty="0" err="1"/>
              <a:t>your</a:t>
            </a:r>
            <a:r>
              <a:rPr lang="de-DE" dirty="0"/>
              <a:t> neck will </a:t>
            </a:r>
            <a:r>
              <a:rPr lang="de-DE" dirty="0" err="1"/>
              <a:t>tend</a:t>
            </a:r>
            <a:r>
              <a:rPr lang="de-DE" dirty="0"/>
              <a:t> </a:t>
            </a:r>
            <a:r>
              <a:rPr lang="de-DE" dirty="0" err="1"/>
              <a:t>to</a:t>
            </a:r>
            <a:r>
              <a:rPr lang="de-DE" dirty="0"/>
              <a:t> break.</a:t>
            </a:r>
          </a:p>
          <a:p>
            <a:r>
              <a:rPr lang="de-DE" b="1" dirty="0"/>
              <a:t>…</a:t>
            </a:r>
            <a:r>
              <a:rPr lang="de-DE" dirty="0"/>
              <a:t> </a:t>
            </a:r>
            <a:r>
              <a:rPr lang="de-DE" dirty="0" err="1"/>
              <a:t>be</a:t>
            </a:r>
            <a:r>
              <a:rPr lang="de-DE" dirty="0"/>
              <a:t> </a:t>
            </a:r>
            <a:r>
              <a:rPr lang="de-DE" dirty="0" err="1"/>
              <a:t>crushed</a:t>
            </a:r>
            <a:r>
              <a:rPr lang="de-DE" dirty="0"/>
              <a:t>. </a:t>
            </a:r>
            <a:r>
              <a:rPr lang="de-DE" dirty="0" err="1"/>
              <a:t>If</a:t>
            </a:r>
            <a:r>
              <a:rPr lang="de-DE" dirty="0"/>
              <a:t> </a:t>
            </a:r>
            <a:r>
              <a:rPr lang="de-DE" dirty="0" err="1"/>
              <a:t>you</a:t>
            </a:r>
            <a:r>
              <a:rPr lang="de-DE" dirty="0"/>
              <a:t> </a:t>
            </a:r>
            <a:r>
              <a:rPr lang="de-DE" dirty="0" err="1"/>
              <a:t>drop</a:t>
            </a:r>
            <a:r>
              <a:rPr lang="de-DE" dirty="0"/>
              <a:t> a piano on </a:t>
            </a:r>
            <a:r>
              <a:rPr lang="de-DE" dirty="0" err="1"/>
              <a:t>your</a:t>
            </a:r>
            <a:r>
              <a:rPr lang="de-DE" dirty="0"/>
              <a:t> </a:t>
            </a:r>
            <a:r>
              <a:rPr lang="de-DE" dirty="0" err="1"/>
              <a:t>foot</a:t>
            </a:r>
            <a:r>
              <a:rPr lang="de-DE" dirty="0"/>
              <a:t>, </a:t>
            </a:r>
            <a:r>
              <a:rPr lang="de-DE" dirty="0" err="1"/>
              <a:t>your</a:t>
            </a:r>
            <a:r>
              <a:rPr lang="de-DE" dirty="0"/>
              <a:t> </a:t>
            </a:r>
            <a:r>
              <a:rPr lang="de-DE" dirty="0" err="1"/>
              <a:t>foot</a:t>
            </a:r>
            <a:r>
              <a:rPr lang="de-DE" dirty="0"/>
              <a:t> will </a:t>
            </a:r>
            <a:r>
              <a:rPr lang="de-DE" dirty="0" err="1"/>
              <a:t>tend</a:t>
            </a:r>
            <a:r>
              <a:rPr lang="de-DE" dirty="0"/>
              <a:t> </a:t>
            </a:r>
            <a:r>
              <a:rPr lang="de-DE" dirty="0" err="1"/>
              <a:t>to</a:t>
            </a:r>
            <a:r>
              <a:rPr lang="de-DE" dirty="0"/>
              <a:t> </a:t>
            </a:r>
            <a:r>
              <a:rPr lang="de-DE" dirty="0" err="1"/>
              <a:t>be</a:t>
            </a:r>
            <a:r>
              <a:rPr lang="de-DE" dirty="0"/>
              <a:t> </a:t>
            </a:r>
            <a:r>
              <a:rPr lang="de-DE" dirty="0" err="1"/>
              <a:t>crushed</a:t>
            </a:r>
            <a:endParaRPr lang="de-DE" dirty="0"/>
          </a:p>
          <a:p>
            <a:r>
              <a:rPr lang="de-DE" b="1" dirty="0"/>
              <a:t>…</a:t>
            </a:r>
            <a:r>
              <a:rPr lang="de-DE" dirty="0"/>
              <a:t> </a:t>
            </a:r>
            <a:r>
              <a:rPr lang="de-DE" dirty="0" err="1"/>
              <a:t>stay</a:t>
            </a:r>
            <a:r>
              <a:rPr lang="de-DE" dirty="0"/>
              <a:t> flat. </a:t>
            </a:r>
            <a:r>
              <a:rPr lang="de-DE" dirty="0" err="1"/>
              <a:t>If</a:t>
            </a:r>
            <a:r>
              <a:rPr lang="de-DE" dirty="0"/>
              <a:t> </a:t>
            </a:r>
            <a:r>
              <a:rPr lang="de-DE" dirty="0" err="1"/>
              <a:t>you</a:t>
            </a:r>
            <a:r>
              <a:rPr lang="de-DE" dirty="0"/>
              <a:t> </a:t>
            </a:r>
            <a:r>
              <a:rPr lang="de-DE" dirty="0" err="1"/>
              <a:t>drop</a:t>
            </a:r>
            <a:r>
              <a:rPr lang="de-DE" dirty="0"/>
              <a:t> a </a:t>
            </a:r>
            <a:r>
              <a:rPr lang="de-DE" dirty="0" err="1"/>
              <a:t>sheet</a:t>
            </a:r>
            <a:r>
              <a:rPr lang="de-DE" dirty="0"/>
              <a:t> </a:t>
            </a:r>
            <a:r>
              <a:rPr lang="de-DE" dirty="0" err="1"/>
              <a:t>of</a:t>
            </a:r>
            <a:r>
              <a:rPr lang="de-DE" dirty="0"/>
              <a:t> </a:t>
            </a:r>
            <a:r>
              <a:rPr lang="de-DE" dirty="0" err="1"/>
              <a:t>plywood</a:t>
            </a:r>
            <a:r>
              <a:rPr lang="de-DE" dirty="0"/>
              <a:t> on </a:t>
            </a:r>
            <a:r>
              <a:rPr lang="de-DE" dirty="0" err="1"/>
              <a:t>your</a:t>
            </a:r>
            <a:r>
              <a:rPr lang="de-DE" dirty="0"/>
              <a:t> </a:t>
            </a:r>
            <a:r>
              <a:rPr lang="de-DE" dirty="0" err="1"/>
              <a:t>foot</a:t>
            </a:r>
            <a:r>
              <a:rPr lang="de-DE" dirty="0"/>
              <a:t>, </a:t>
            </a:r>
            <a:r>
              <a:rPr lang="de-DE" dirty="0" err="1"/>
              <a:t>your</a:t>
            </a:r>
            <a:r>
              <a:rPr lang="de-DE" dirty="0"/>
              <a:t> </a:t>
            </a:r>
            <a:r>
              <a:rPr lang="de-DE" dirty="0" err="1"/>
              <a:t>foot</a:t>
            </a:r>
            <a:r>
              <a:rPr lang="de-DE" dirty="0"/>
              <a:t> will </a:t>
            </a:r>
            <a:r>
              <a:rPr lang="de-DE" dirty="0" err="1"/>
              <a:t>tend</a:t>
            </a:r>
            <a:r>
              <a:rPr lang="de-DE" dirty="0"/>
              <a:t> </a:t>
            </a:r>
            <a:r>
              <a:rPr lang="de-DE" dirty="0" err="1"/>
              <a:t>to</a:t>
            </a:r>
            <a:r>
              <a:rPr lang="de-DE" dirty="0"/>
              <a:t> </a:t>
            </a:r>
            <a:r>
              <a:rPr lang="de-DE" dirty="0" err="1"/>
              <a:t>stay</a:t>
            </a:r>
            <a:r>
              <a:rPr lang="de-DE" dirty="0"/>
              <a:t> flat. </a:t>
            </a:r>
            <a:r>
              <a:rPr lang="de-DE" dirty="0" err="1"/>
              <a:t>If</a:t>
            </a:r>
            <a:r>
              <a:rPr lang="de-DE" dirty="0"/>
              <a:t> </a:t>
            </a:r>
            <a:r>
              <a:rPr lang="de-DE" dirty="0" err="1"/>
              <a:t>you</a:t>
            </a:r>
            <a:r>
              <a:rPr lang="de-DE" dirty="0"/>
              <a:t> </a:t>
            </a:r>
            <a:r>
              <a:rPr lang="de-DE" dirty="0" err="1"/>
              <a:t>drop</a:t>
            </a:r>
            <a:r>
              <a:rPr lang="de-DE" dirty="0"/>
              <a:t> a </a:t>
            </a:r>
            <a:r>
              <a:rPr lang="de-DE" dirty="0" err="1"/>
              <a:t>brick</a:t>
            </a:r>
            <a:r>
              <a:rPr lang="de-DE" dirty="0"/>
              <a:t> on </a:t>
            </a:r>
            <a:r>
              <a:rPr lang="de-DE" dirty="0" err="1"/>
              <a:t>your</a:t>
            </a:r>
            <a:r>
              <a:rPr lang="de-DE" dirty="0"/>
              <a:t> </a:t>
            </a:r>
            <a:r>
              <a:rPr lang="de-DE" dirty="0" err="1"/>
              <a:t>foot</a:t>
            </a:r>
            <a:r>
              <a:rPr lang="de-DE" dirty="0"/>
              <a:t>, </a:t>
            </a:r>
            <a:r>
              <a:rPr lang="de-DE" dirty="0" err="1"/>
              <a:t>your</a:t>
            </a:r>
            <a:r>
              <a:rPr lang="de-DE" dirty="0"/>
              <a:t> </a:t>
            </a:r>
            <a:r>
              <a:rPr lang="de-DE" dirty="0" err="1"/>
              <a:t>foot</a:t>
            </a:r>
            <a:r>
              <a:rPr lang="de-DE" dirty="0"/>
              <a:t> will </a:t>
            </a:r>
            <a:r>
              <a:rPr lang="de-DE" dirty="0" err="1"/>
              <a:t>tend</a:t>
            </a:r>
            <a:r>
              <a:rPr lang="de-DE" dirty="0"/>
              <a:t> </a:t>
            </a:r>
            <a:r>
              <a:rPr lang="de-DE" dirty="0" err="1"/>
              <a:t>to</a:t>
            </a:r>
            <a:r>
              <a:rPr lang="de-DE" dirty="0"/>
              <a:t> break.</a:t>
            </a:r>
          </a:p>
          <a:p>
            <a:r>
              <a:rPr lang="de-DE" b="1" dirty="0"/>
              <a:t>…</a:t>
            </a:r>
            <a:r>
              <a:rPr lang="de-DE" dirty="0"/>
              <a:t> hurt </a:t>
            </a:r>
            <a:r>
              <a:rPr lang="de-DE" dirty="0" err="1"/>
              <a:t>you</a:t>
            </a:r>
            <a:r>
              <a:rPr lang="de-DE" dirty="0"/>
              <a:t> </a:t>
            </a:r>
            <a:r>
              <a:rPr lang="de-DE" dirty="0" err="1"/>
              <a:t>more</a:t>
            </a:r>
            <a:r>
              <a:rPr lang="de-DE" dirty="0"/>
              <a:t> </a:t>
            </a:r>
            <a:r>
              <a:rPr lang="de-DE" dirty="0" err="1"/>
              <a:t>than</a:t>
            </a:r>
            <a:r>
              <a:rPr lang="de-DE" dirty="0"/>
              <a:t> </a:t>
            </a:r>
            <a:r>
              <a:rPr lang="de-DE" dirty="0" err="1"/>
              <a:t>the</a:t>
            </a:r>
            <a:r>
              <a:rPr lang="de-DE" dirty="0"/>
              <a:t> </a:t>
            </a:r>
            <a:r>
              <a:rPr lang="de-DE" dirty="0" err="1"/>
              <a:t>anvil</a:t>
            </a:r>
            <a:r>
              <a:rPr lang="de-DE" dirty="0"/>
              <a:t>.</a:t>
            </a:r>
          </a:p>
          <a:p>
            <a:r>
              <a:rPr lang="de-DE" b="1" dirty="0"/>
              <a:t>…</a:t>
            </a:r>
            <a:r>
              <a:rPr lang="de-DE" dirty="0"/>
              <a:t> </a:t>
            </a:r>
            <a:r>
              <a:rPr lang="de-DE" dirty="0" err="1"/>
              <a:t>stay</a:t>
            </a:r>
            <a:r>
              <a:rPr lang="de-DE" dirty="0"/>
              <a:t> at </a:t>
            </a:r>
            <a:r>
              <a:rPr lang="de-DE" dirty="0" err="1"/>
              <a:t>rest</a:t>
            </a:r>
            <a:r>
              <a:rPr lang="de-DE" dirty="0"/>
              <a:t> </a:t>
            </a:r>
            <a:r>
              <a:rPr lang="de-DE" dirty="0" err="1"/>
              <a:t>while</a:t>
            </a:r>
            <a:r>
              <a:rPr lang="de-DE" dirty="0"/>
              <a:t> </a:t>
            </a:r>
            <a:r>
              <a:rPr lang="de-DE" dirty="0" err="1"/>
              <a:t>the</a:t>
            </a:r>
            <a:r>
              <a:rPr lang="de-DE" dirty="0"/>
              <a:t> </a:t>
            </a:r>
            <a:r>
              <a:rPr lang="de-DE" dirty="0" err="1"/>
              <a:t>anvil</a:t>
            </a:r>
            <a:r>
              <a:rPr lang="de-DE" dirty="0"/>
              <a:t> </a:t>
            </a:r>
            <a:r>
              <a:rPr lang="de-DE" dirty="0" err="1"/>
              <a:t>accelerates</a:t>
            </a:r>
            <a:r>
              <a:rPr lang="de-DE" dirty="0"/>
              <a:t> </a:t>
            </a:r>
            <a:r>
              <a:rPr lang="de-DE" dirty="0" err="1"/>
              <a:t>downward</a:t>
            </a:r>
            <a:r>
              <a:rPr lang="de-DE" dirty="0"/>
              <a:t>.</a:t>
            </a:r>
          </a:p>
          <a:p>
            <a:r>
              <a:rPr lang="de-DE" b="1" dirty="0"/>
              <a:t>…</a:t>
            </a:r>
            <a:r>
              <a:rPr lang="de-DE" dirty="0"/>
              <a:t> </a:t>
            </a:r>
            <a:r>
              <a:rPr lang="de-DE" dirty="0" err="1"/>
              <a:t>to</a:t>
            </a:r>
            <a:r>
              <a:rPr lang="de-DE" dirty="0"/>
              <a:t> </a:t>
            </a:r>
            <a:r>
              <a:rPr lang="de-DE" dirty="0" err="1"/>
              <a:t>stop</a:t>
            </a:r>
            <a:r>
              <a:rPr lang="de-DE" dirty="0"/>
              <a:t> </a:t>
            </a:r>
            <a:r>
              <a:rPr lang="de-DE" dirty="0" err="1"/>
              <a:t>the</a:t>
            </a:r>
            <a:r>
              <a:rPr lang="de-DE" dirty="0"/>
              <a:t> </a:t>
            </a:r>
            <a:r>
              <a:rPr lang="de-DE" dirty="0" err="1"/>
              <a:t>anvil</a:t>
            </a:r>
            <a:r>
              <a:rPr lang="de-DE" dirty="0"/>
              <a:t> </a:t>
            </a:r>
            <a:r>
              <a:rPr lang="de-DE" dirty="0" err="1"/>
              <a:t>more</a:t>
            </a:r>
            <a:r>
              <a:rPr lang="de-DE" dirty="0"/>
              <a:t> </a:t>
            </a:r>
            <a:r>
              <a:rPr lang="de-DE" dirty="0" err="1"/>
              <a:t>than</a:t>
            </a:r>
            <a:r>
              <a:rPr lang="de-DE" dirty="0"/>
              <a:t> </a:t>
            </a:r>
            <a:r>
              <a:rPr lang="de-DE" dirty="0" err="1"/>
              <a:t>the</a:t>
            </a:r>
            <a:r>
              <a:rPr lang="de-DE" dirty="0"/>
              <a:t> </a:t>
            </a:r>
            <a:r>
              <a:rPr lang="de-DE" dirty="0" err="1"/>
              <a:t>anvil</a:t>
            </a:r>
            <a:r>
              <a:rPr lang="de-DE" dirty="0"/>
              <a:t> will </a:t>
            </a:r>
            <a:r>
              <a:rPr lang="de-DE" dirty="0" err="1"/>
              <a:t>stop</a:t>
            </a:r>
            <a:r>
              <a:rPr lang="de-DE" dirty="0"/>
              <a:t> </a:t>
            </a:r>
            <a:r>
              <a:rPr lang="de-DE" dirty="0" err="1"/>
              <a:t>your</a:t>
            </a:r>
            <a:r>
              <a:rPr lang="de-DE" dirty="0"/>
              <a:t> </a:t>
            </a:r>
            <a:r>
              <a:rPr lang="de-DE" dirty="0" err="1"/>
              <a:t>foot</a:t>
            </a:r>
            <a:r>
              <a:rPr lang="de-DE" dirty="0"/>
              <a:t>.</a:t>
            </a:r>
          </a:p>
          <a:p>
            <a:r>
              <a:rPr lang="de-DE" b="1" dirty="0"/>
              <a:t>…</a:t>
            </a:r>
            <a:r>
              <a:rPr lang="de-DE" dirty="0"/>
              <a:t> </a:t>
            </a:r>
            <a:r>
              <a:rPr lang="de-DE" dirty="0" err="1"/>
              <a:t>to</a:t>
            </a:r>
            <a:r>
              <a:rPr lang="de-DE" dirty="0"/>
              <a:t> </a:t>
            </a:r>
            <a:r>
              <a:rPr lang="de-DE" dirty="0" err="1"/>
              <a:t>be</a:t>
            </a:r>
            <a:r>
              <a:rPr lang="de-DE" dirty="0"/>
              <a:t> </a:t>
            </a:r>
            <a:r>
              <a:rPr lang="de-DE" dirty="0" err="1"/>
              <a:t>crushed</a:t>
            </a:r>
            <a:r>
              <a:rPr lang="de-DE" dirty="0"/>
              <a:t>. This </a:t>
            </a:r>
            <a:r>
              <a:rPr lang="de-DE" dirty="0" err="1"/>
              <a:t>illustrates</a:t>
            </a:r>
            <a:r>
              <a:rPr lang="de-DE" dirty="0"/>
              <a:t> </a:t>
            </a:r>
            <a:r>
              <a:rPr lang="de-DE" dirty="0" err="1"/>
              <a:t>the</a:t>
            </a:r>
            <a:r>
              <a:rPr lang="de-DE" dirty="0"/>
              <a:t> </a:t>
            </a:r>
            <a:r>
              <a:rPr lang="de-DE" dirty="0" err="1"/>
              <a:t>principle</a:t>
            </a:r>
            <a:r>
              <a:rPr lang="de-DE" dirty="0"/>
              <a:t> </a:t>
            </a:r>
            <a:r>
              <a:rPr lang="de-DE" dirty="0" err="1"/>
              <a:t>of</a:t>
            </a:r>
            <a:r>
              <a:rPr lang="de-DE" dirty="0"/>
              <a:t> </a:t>
            </a:r>
            <a:r>
              <a:rPr lang="de-DE" dirty="0" err="1"/>
              <a:t>inertia</a:t>
            </a:r>
            <a:r>
              <a:rPr lang="de-DE" dirty="0"/>
              <a:t>—</a:t>
            </a:r>
            <a:r>
              <a:rPr lang="de-DE" dirty="0" err="1"/>
              <a:t>the</a:t>
            </a:r>
            <a:r>
              <a:rPr lang="de-DE" dirty="0"/>
              <a:t> </a:t>
            </a:r>
            <a:r>
              <a:rPr lang="de-DE" dirty="0" err="1"/>
              <a:t>tendency</a:t>
            </a:r>
            <a:r>
              <a:rPr lang="de-DE" dirty="0"/>
              <a:t> </a:t>
            </a:r>
            <a:r>
              <a:rPr lang="de-DE" dirty="0" err="1"/>
              <a:t>of</a:t>
            </a:r>
            <a:r>
              <a:rPr lang="de-DE" dirty="0"/>
              <a:t> </a:t>
            </a:r>
            <a:r>
              <a:rPr lang="de-DE" dirty="0" err="1"/>
              <a:t>objects</a:t>
            </a:r>
            <a:r>
              <a:rPr lang="de-DE" dirty="0"/>
              <a:t> </a:t>
            </a:r>
            <a:r>
              <a:rPr lang="de-DE" dirty="0" err="1"/>
              <a:t>to</a:t>
            </a:r>
            <a:r>
              <a:rPr lang="de-DE" dirty="0"/>
              <a:t> </a:t>
            </a:r>
            <a:r>
              <a:rPr lang="de-DE" dirty="0" err="1"/>
              <a:t>resist</a:t>
            </a:r>
            <a:r>
              <a:rPr lang="de-DE" dirty="0"/>
              <a:t> </a:t>
            </a:r>
            <a:r>
              <a:rPr lang="de-DE" dirty="0" err="1"/>
              <a:t>changes</a:t>
            </a:r>
            <a:r>
              <a:rPr lang="de-DE" dirty="0"/>
              <a:t> in </a:t>
            </a:r>
            <a:r>
              <a:rPr lang="de-DE" dirty="0" err="1"/>
              <a:t>their</a:t>
            </a:r>
            <a:r>
              <a:rPr lang="de-DE" dirty="0"/>
              <a:t> </a:t>
            </a:r>
            <a:r>
              <a:rPr lang="de-DE" dirty="0" err="1"/>
              <a:t>motion</a:t>
            </a:r>
            <a:r>
              <a:rPr lang="de-DE" dirty="0"/>
              <a:t>.</a:t>
            </a:r>
          </a:p>
          <a:p>
            <a:pPr marL="0" indent="0">
              <a:buNone/>
            </a:pPr>
            <a:endParaRPr lang="de-DE" dirty="0"/>
          </a:p>
        </p:txBody>
      </p:sp>
    </p:spTree>
    <p:extLst>
      <p:ext uri="{BB962C8B-B14F-4D97-AF65-F5344CB8AC3E}">
        <p14:creationId xmlns:p14="http://schemas.microsoft.com/office/powerpoint/2010/main" val="3891688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D728B2-C128-984A-886C-2064CA7B8110}"/>
              </a:ext>
            </a:extLst>
          </p:cNvPr>
          <p:cNvSpPr>
            <a:spLocks noGrp="1"/>
          </p:cNvSpPr>
          <p:nvPr>
            <p:ph type="title"/>
          </p:nvPr>
        </p:nvSpPr>
        <p:spPr/>
        <p:txBody>
          <a:bodyPr/>
          <a:lstStyle/>
          <a:p>
            <a:r>
              <a:rPr lang="de-DE" dirty="0"/>
              <a:t>Analogien</a:t>
            </a:r>
          </a:p>
        </p:txBody>
      </p:sp>
      <p:sp>
        <p:nvSpPr>
          <p:cNvPr id="4" name="Abgerundetes Rechteck 3">
            <a:extLst>
              <a:ext uri="{FF2B5EF4-FFF2-40B4-BE49-F238E27FC236}">
                <a16:creationId xmlns:a16="http://schemas.microsoft.com/office/drawing/2014/main" id="{AE731DFF-4D62-C24E-AD42-854E0DE15181}"/>
              </a:ext>
            </a:extLst>
          </p:cNvPr>
          <p:cNvSpPr/>
          <p:nvPr/>
        </p:nvSpPr>
        <p:spPr>
          <a:xfrm>
            <a:off x="838200" y="1897724"/>
            <a:ext cx="10515600" cy="181472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CF76357F-6106-1F48-9FE0-18CDC93D514D}"/>
              </a:ext>
            </a:extLst>
          </p:cNvPr>
          <p:cNvSpPr/>
          <p:nvPr/>
        </p:nvSpPr>
        <p:spPr>
          <a:xfrm>
            <a:off x="838200" y="3847382"/>
            <a:ext cx="10515600" cy="945821"/>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Inhaltsplatzhalter 2">
            <a:extLst>
              <a:ext uri="{FF2B5EF4-FFF2-40B4-BE49-F238E27FC236}">
                <a16:creationId xmlns:a16="http://schemas.microsoft.com/office/drawing/2014/main" id="{4BF5E687-603D-CE49-9007-FC3C9E6C9812}"/>
              </a:ext>
            </a:extLst>
          </p:cNvPr>
          <p:cNvSpPr>
            <a:spLocks noGrp="1"/>
          </p:cNvSpPr>
          <p:nvPr>
            <p:ph idx="1"/>
          </p:nvPr>
        </p:nvSpPr>
        <p:spPr>
          <a:xfrm>
            <a:off x="838200" y="2032661"/>
            <a:ext cx="10515600" cy="2625605"/>
          </a:xfrm>
        </p:spPr>
        <p:txBody>
          <a:bodyPr>
            <a:normAutofit/>
          </a:bodyPr>
          <a:lstStyle/>
          <a:p>
            <a:pPr marL="0" indent="0">
              <a:buNone/>
            </a:pPr>
            <a:r>
              <a:rPr lang="de-DE" b="1" dirty="0"/>
              <a:t>Item1: </a:t>
            </a:r>
            <a:r>
              <a:rPr lang="de-DE" b="1" dirty="0" err="1"/>
              <a:t>computer</a:t>
            </a:r>
            <a:r>
              <a:rPr lang="de-DE" b="1" dirty="0"/>
              <a:t> </a:t>
            </a:r>
            <a:r>
              <a:rPr lang="de-DE" b="1" dirty="0" err="1"/>
              <a:t>program</a:t>
            </a:r>
            <a:endParaRPr lang="de-DE" b="1" dirty="0"/>
          </a:p>
          <a:p>
            <a:pPr marL="0" indent="0">
              <a:buNone/>
            </a:pPr>
            <a:r>
              <a:rPr lang="de-DE" b="1" dirty="0"/>
              <a:t>Item2: DNA</a:t>
            </a:r>
          </a:p>
          <a:p>
            <a:pPr marL="0" indent="0">
              <a:buNone/>
            </a:pPr>
            <a:r>
              <a:rPr lang="de-DE" b="1" dirty="0" err="1"/>
              <a:t>Similarity</a:t>
            </a:r>
            <a:r>
              <a:rPr lang="de-DE" b="1" dirty="0"/>
              <a:t>: </a:t>
            </a:r>
          </a:p>
          <a:p>
            <a:pPr marL="0" indent="0">
              <a:buNone/>
            </a:pPr>
            <a:endParaRPr lang="de-DE" dirty="0"/>
          </a:p>
          <a:p>
            <a:pPr marL="0" indent="0">
              <a:buNone/>
            </a:pPr>
            <a:endParaRPr lang="de-DE" dirty="0"/>
          </a:p>
        </p:txBody>
      </p:sp>
    </p:spTree>
    <p:extLst>
      <p:ext uri="{BB962C8B-B14F-4D97-AF65-F5344CB8AC3E}">
        <p14:creationId xmlns:p14="http://schemas.microsoft.com/office/powerpoint/2010/main" val="2226228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D728B2-C128-984A-886C-2064CA7B8110}"/>
              </a:ext>
            </a:extLst>
          </p:cNvPr>
          <p:cNvSpPr>
            <a:spLocks noGrp="1"/>
          </p:cNvSpPr>
          <p:nvPr>
            <p:ph type="title"/>
          </p:nvPr>
        </p:nvSpPr>
        <p:spPr/>
        <p:txBody>
          <a:bodyPr/>
          <a:lstStyle/>
          <a:p>
            <a:r>
              <a:rPr lang="de-DE" dirty="0"/>
              <a:t>Analogien</a:t>
            </a:r>
          </a:p>
        </p:txBody>
      </p:sp>
      <p:sp>
        <p:nvSpPr>
          <p:cNvPr id="4" name="Abgerundetes Rechteck 3">
            <a:extLst>
              <a:ext uri="{FF2B5EF4-FFF2-40B4-BE49-F238E27FC236}">
                <a16:creationId xmlns:a16="http://schemas.microsoft.com/office/drawing/2014/main" id="{AE731DFF-4D62-C24E-AD42-854E0DE15181}"/>
              </a:ext>
            </a:extLst>
          </p:cNvPr>
          <p:cNvSpPr/>
          <p:nvPr/>
        </p:nvSpPr>
        <p:spPr>
          <a:xfrm>
            <a:off x="838200" y="1897724"/>
            <a:ext cx="10515600" cy="181472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CF76357F-6106-1F48-9FE0-18CDC93D514D}"/>
              </a:ext>
            </a:extLst>
          </p:cNvPr>
          <p:cNvSpPr/>
          <p:nvPr/>
        </p:nvSpPr>
        <p:spPr>
          <a:xfrm>
            <a:off x="838200" y="3847382"/>
            <a:ext cx="10515600" cy="945821"/>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Inhaltsplatzhalter 2">
            <a:extLst>
              <a:ext uri="{FF2B5EF4-FFF2-40B4-BE49-F238E27FC236}">
                <a16:creationId xmlns:a16="http://schemas.microsoft.com/office/drawing/2014/main" id="{4BF5E687-603D-CE49-9007-FC3C9E6C9812}"/>
              </a:ext>
            </a:extLst>
          </p:cNvPr>
          <p:cNvSpPr>
            <a:spLocks noGrp="1"/>
          </p:cNvSpPr>
          <p:nvPr>
            <p:ph idx="1"/>
          </p:nvPr>
        </p:nvSpPr>
        <p:spPr>
          <a:xfrm>
            <a:off x="838200" y="2032661"/>
            <a:ext cx="10515600" cy="2625605"/>
          </a:xfrm>
        </p:spPr>
        <p:txBody>
          <a:bodyPr>
            <a:normAutofit/>
          </a:bodyPr>
          <a:lstStyle/>
          <a:p>
            <a:pPr marL="0" indent="0">
              <a:buNone/>
            </a:pPr>
            <a:r>
              <a:rPr lang="de-DE" b="1" dirty="0"/>
              <a:t>Item1: </a:t>
            </a:r>
            <a:r>
              <a:rPr lang="de-DE" b="1" dirty="0" err="1"/>
              <a:t>computer</a:t>
            </a:r>
            <a:r>
              <a:rPr lang="de-DE" b="1" dirty="0"/>
              <a:t> </a:t>
            </a:r>
            <a:r>
              <a:rPr lang="de-DE" b="1" dirty="0" err="1"/>
              <a:t>program</a:t>
            </a:r>
            <a:endParaRPr lang="de-DE" b="1" dirty="0"/>
          </a:p>
          <a:p>
            <a:pPr marL="0" indent="0">
              <a:buNone/>
            </a:pPr>
            <a:r>
              <a:rPr lang="de-DE" b="1" dirty="0"/>
              <a:t>Item2: DNA</a:t>
            </a:r>
          </a:p>
          <a:p>
            <a:pPr marL="0" indent="0">
              <a:buNone/>
            </a:pPr>
            <a:r>
              <a:rPr lang="de-DE" b="1" dirty="0" err="1"/>
              <a:t>Similarity</a:t>
            </a:r>
            <a:r>
              <a:rPr lang="de-DE" b="1" dirty="0"/>
              <a:t>: </a:t>
            </a:r>
          </a:p>
          <a:p>
            <a:pPr marL="0" indent="0">
              <a:buNone/>
            </a:pPr>
            <a:endParaRPr lang="de-DE" dirty="0"/>
          </a:p>
          <a:p>
            <a:pPr marL="0" indent="0">
              <a:buNone/>
            </a:pPr>
            <a:r>
              <a:rPr lang="de-DE" b="1" dirty="0" err="1"/>
              <a:t>Both</a:t>
            </a:r>
            <a:r>
              <a:rPr lang="de-DE" b="1" dirty="0"/>
              <a:t> </a:t>
            </a:r>
            <a:r>
              <a:rPr lang="de-DE" b="1" dirty="0" err="1"/>
              <a:t>are</a:t>
            </a:r>
            <a:r>
              <a:rPr lang="de-DE" b="1" dirty="0"/>
              <a:t> </a:t>
            </a:r>
            <a:r>
              <a:rPr lang="de-DE" b="1" dirty="0" err="1"/>
              <a:t>composed</a:t>
            </a:r>
            <a:r>
              <a:rPr lang="de-DE" b="1" dirty="0"/>
              <a:t> </a:t>
            </a:r>
            <a:r>
              <a:rPr lang="de-DE" b="1" dirty="0" err="1"/>
              <a:t>of</a:t>
            </a:r>
            <a:r>
              <a:rPr lang="de-DE" b="1" dirty="0"/>
              <a:t> a </a:t>
            </a:r>
            <a:r>
              <a:rPr lang="de-DE" b="1" dirty="0" err="1"/>
              <a:t>series</a:t>
            </a:r>
            <a:r>
              <a:rPr lang="de-DE" b="1" dirty="0"/>
              <a:t> </a:t>
            </a:r>
            <a:r>
              <a:rPr lang="de-DE" b="1" dirty="0" err="1"/>
              <a:t>of</a:t>
            </a:r>
            <a:r>
              <a:rPr lang="de-DE" b="1" dirty="0"/>
              <a:t> </a:t>
            </a:r>
            <a:r>
              <a:rPr lang="de-DE" b="1" dirty="0" err="1"/>
              <a:t>instructions</a:t>
            </a:r>
            <a:r>
              <a:rPr lang="de-DE" b="1" dirty="0"/>
              <a:t>.</a:t>
            </a:r>
            <a:endParaRPr lang="de-DE" dirty="0"/>
          </a:p>
          <a:p>
            <a:pPr marL="0" indent="0">
              <a:buNone/>
            </a:pPr>
            <a:endParaRPr lang="de-DE" dirty="0"/>
          </a:p>
        </p:txBody>
      </p:sp>
    </p:spTree>
    <p:extLst>
      <p:ext uri="{BB962C8B-B14F-4D97-AF65-F5344CB8AC3E}">
        <p14:creationId xmlns:p14="http://schemas.microsoft.com/office/powerpoint/2010/main" val="3477025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D728B2-C128-984A-886C-2064CA7B8110}"/>
              </a:ext>
            </a:extLst>
          </p:cNvPr>
          <p:cNvSpPr>
            <a:spLocks noGrp="1"/>
          </p:cNvSpPr>
          <p:nvPr>
            <p:ph type="title"/>
          </p:nvPr>
        </p:nvSpPr>
        <p:spPr/>
        <p:txBody>
          <a:bodyPr/>
          <a:lstStyle/>
          <a:p>
            <a:r>
              <a:rPr lang="de-DE" dirty="0"/>
              <a:t>Analogien</a:t>
            </a:r>
          </a:p>
        </p:txBody>
      </p:sp>
      <p:sp>
        <p:nvSpPr>
          <p:cNvPr id="4" name="Abgerundetes Rechteck 3">
            <a:extLst>
              <a:ext uri="{FF2B5EF4-FFF2-40B4-BE49-F238E27FC236}">
                <a16:creationId xmlns:a16="http://schemas.microsoft.com/office/drawing/2014/main" id="{AE731DFF-4D62-C24E-AD42-854E0DE15181}"/>
              </a:ext>
            </a:extLst>
          </p:cNvPr>
          <p:cNvSpPr/>
          <p:nvPr/>
        </p:nvSpPr>
        <p:spPr>
          <a:xfrm>
            <a:off x="838200" y="1897724"/>
            <a:ext cx="10515600" cy="181472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CF76357F-6106-1F48-9FE0-18CDC93D514D}"/>
              </a:ext>
            </a:extLst>
          </p:cNvPr>
          <p:cNvSpPr/>
          <p:nvPr/>
        </p:nvSpPr>
        <p:spPr>
          <a:xfrm>
            <a:off x="838200" y="3847382"/>
            <a:ext cx="10515600" cy="945821"/>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Inhaltsplatzhalter 2">
            <a:extLst>
              <a:ext uri="{FF2B5EF4-FFF2-40B4-BE49-F238E27FC236}">
                <a16:creationId xmlns:a16="http://schemas.microsoft.com/office/drawing/2014/main" id="{4BF5E687-603D-CE49-9007-FC3C9E6C9812}"/>
              </a:ext>
            </a:extLst>
          </p:cNvPr>
          <p:cNvSpPr>
            <a:spLocks noGrp="1"/>
          </p:cNvSpPr>
          <p:nvPr>
            <p:ph idx="1"/>
          </p:nvPr>
        </p:nvSpPr>
        <p:spPr>
          <a:xfrm>
            <a:off x="838200" y="2032661"/>
            <a:ext cx="10515600" cy="2625605"/>
          </a:xfrm>
        </p:spPr>
        <p:txBody>
          <a:bodyPr>
            <a:normAutofit/>
          </a:bodyPr>
          <a:lstStyle/>
          <a:p>
            <a:pPr marL="0" indent="0">
              <a:buNone/>
            </a:pPr>
            <a:r>
              <a:rPr lang="de-DE" b="1" dirty="0"/>
              <a:t>Item1: Count Dracula</a:t>
            </a:r>
          </a:p>
          <a:p>
            <a:pPr marL="0" indent="0">
              <a:buNone/>
            </a:pPr>
            <a:r>
              <a:rPr lang="de-DE" b="1" dirty="0"/>
              <a:t>Item2: Nurse </a:t>
            </a:r>
            <a:r>
              <a:rPr lang="de-DE" b="1" dirty="0" err="1"/>
              <a:t>working</a:t>
            </a:r>
            <a:r>
              <a:rPr lang="de-DE" b="1" dirty="0"/>
              <a:t> at a </a:t>
            </a:r>
            <a:r>
              <a:rPr lang="de-DE" b="1" dirty="0" err="1"/>
              <a:t>blood</a:t>
            </a:r>
            <a:r>
              <a:rPr lang="de-DE" b="1" dirty="0"/>
              <a:t> </a:t>
            </a:r>
            <a:r>
              <a:rPr lang="de-DE" b="1" dirty="0" err="1"/>
              <a:t>donation</a:t>
            </a:r>
            <a:r>
              <a:rPr lang="de-DE" b="1" dirty="0"/>
              <a:t> </a:t>
            </a:r>
            <a:r>
              <a:rPr lang="de-DE" b="1" dirty="0" err="1"/>
              <a:t>clinic</a:t>
            </a:r>
            <a:endParaRPr lang="de-DE" b="1" dirty="0"/>
          </a:p>
          <a:p>
            <a:pPr marL="0" indent="0">
              <a:buNone/>
            </a:pPr>
            <a:r>
              <a:rPr lang="de-DE" b="1" dirty="0" err="1"/>
              <a:t>Similarity</a:t>
            </a:r>
            <a:r>
              <a:rPr lang="de-DE" b="1" dirty="0"/>
              <a:t>: </a:t>
            </a:r>
          </a:p>
          <a:p>
            <a:pPr marL="0" indent="0">
              <a:buNone/>
            </a:pPr>
            <a:endParaRPr lang="de-DE" dirty="0"/>
          </a:p>
          <a:p>
            <a:pPr marL="0" indent="0">
              <a:buNone/>
            </a:pPr>
            <a:endParaRPr lang="de-DE" dirty="0"/>
          </a:p>
        </p:txBody>
      </p:sp>
    </p:spTree>
    <p:extLst>
      <p:ext uri="{BB962C8B-B14F-4D97-AF65-F5344CB8AC3E}">
        <p14:creationId xmlns:p14="http://schemas.microsoft.com/office/powerpoint/2010/main" val="1317344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a:xfrm>
            <a:off x="838199" y="202967"/>
            <a:ext cx="10515600" cy="1325563"/>
          </a:xfrm>
        </p:spPr>
        <p:txBody>
          <a:bodyPr/>
          <a:lstStyle/>
          <a:p>
            <a:r>
              <a:rPr lang="de-DE" dirty="0"/>
              <a:t>Generative Sprachmodelle - Textgeneration</a:t>
            </a:r>
          </a:p>
        </p:txBody>
      </p:sp>
      <p:sp>
        <p:nvSpPr>
          <p:cNvPr id="4" name="Abgerundetes Rechteck 3">
            <a:extLst>
              <a:ext uri="{FF2B5EF4-FFF2-40B4-BE49-F238E27FC236}">
                <a16:creationId xmlns:a16="http://schemas.microsoft.com/office/drawing/2014/main" id="{1DA0F1C8-5664-2B4E-9446-11C1A47B0E1F}"/>
              </a:ext>
            </a:extLst>
          </p:cNvPr>
          <p:cNvSpPr/>
          <p:nvPr/>
        </p:nvSpPr>
        <p:spPr>
          <a:xfrm>
            <a:off x="685798" y="1743076"/>
            <a:ext cx="10515600" cy="178117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5D87C2C2-C730-1346-A61E-B5D53FDE56E7}"/>
              </a:ext>
            </a:extLst>
          </p:cNvPr>
          <p:cNvSpPr/>
          <p:nvPr/>
        </p:nvSpPr>
        <p:spPr>
          <a:xfrm>
            <a:off x="685798" y="3964055"/>
            <a:ext cx="10515600" cy="2274820"/>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a:xfrm>
            <a:off x="838199" y="1835712"/>
            <a:ext cx="10515600" cy="4403163"/>
          </a:xfrm>
        </p:spPr>
        <p:txBody>
          <a:bodyPr>
            <a:normAutofit/>
          </a:bodyPr>
          <a:lstStyle/>
          <a:p>
            <a:pPr marL="0" indent="0">
              <a:buNone/>
            </a:pPr>
            <a:r>
              <a:rPr lang="de-DE" i="1" dirty="0"/>
              <a:t>In a shocking </a:t>
            </a:r>
            <a:r>
              <a:rPr lang="de-DE" i="1" dirty="0" err="1"/>
              <a:t>finding</a:t>
            </a:r>
            <a:r>
              <a:rPr lang="de-DE" i="1" dirty="0"/>
              <a:t>, </a:t>
            </a:r>
            <a:r>
              <a:rPr lang="de-DE" i="1" dirty="0" err="1"/>
              <a:t>scientist</a:t>
            </a:r>
            <a:r>
              <a:rPr lang="de-DE" i="1" dirty="0"/>
              <a:t> </a:t>
            </a:r>
            <a:r>
              <a:rPr lang="de-DE" i="1" dirty="0" err="1"/>
              <a:t>discovered</a:t>
            </a:r>
            <a:r>
              <a:rPr lang="de-DE" i="1" dirty="0"/>
              <a:t> a </a:t>
            </a:r>
            <a:r>
              <a:rPr lang="de-DE" i="1" dirty="0" err="1"/>
              <a:t>herd</a:t>
            </a:r>
            <a:r>
              <a:rPr lang="de-DE" i="1" dirty="0"/>
              <a:t> </a:t>
            </a:r>
            <a:r>
              <a:rPr lang="de-DE" i="1" dirty="0" err="1"/>
              <a:t>of</a:t>
            </a:r>
            <a:r>
              <a:rPr lang="de-DE" i="1" dirty="0"/>
              <a:t> </a:t>
            </a:r>
            <a:r>
              <a:rPr lang="de-DE" i="1" dirty="0" err="1"/>
              <a:t>unicorns</a:t>
            </a:r>
            <a:r>
              <a:rPr lang="de-DE" i="1" dirty="0"/>
              <a:t> </a:t>
            </a:r>
            <a:r>
              <a:rPr lang="de-DE" i="1" dirty="0" err="1"/>
              <a:t>living</a:t>
            </a:r>
            <a:r>
              <a:rPr lang="de-DE" i="1" dirty="0"/>
              <a:t> in a remote, </a:t>
            </a:r>
            <a:r>
              <a:rPr lang="de-DE" i="1" dirty="0" err="1"/>
              <a:t>previously</a:t>
            </a:r>
            <a:r>
              <a:rPr lang="de-DE" i="1" dirty="0"/>
              <a:t> </a:t>
            </a:r>
            <a:r>
              <a:rPr lang="de-DE" i="1" dirty="0" err="1"/>
              <a:t>unexplored</a:t>
            </a:r>
            <a:r>
              <a:rPr lang="de-DE" i="1" dirty="0"/>
              <a:t> </a:t>
            </a:r>
            <a:r>
              <a:rPr lang="de-DE" i="1" dirty="0" err="1"/>
              <a:t>valley</a:t>
            </a:r>
            <a:r>
              <a:rPr lang="de-DE" i="1" dirty="0"/>
              <a:t>, in </a:t>
            </a:r>
            <a:r>
              <a:rPr lang="de-DE" i="1" dirty="0" err="1"/>
              <a:t>the</a:t>
            </a:r>
            <a:r>
              <a:rPr lang="de-DE" i="1" dirty="0"/>
              <a:t> </a:t>
            </a:r>
            <a:r>
              <a:rPr lang="de-DE" i="1" dirty="0" err="1"/>
              <a:t>Andes</a:t>
            </a:r>
            <a:r>
              <a:rPr lang="de-DE" i="1" dirty="0"/>
              <a:t> Mountains. Even </a:t>
            </a:r>
            <a:r>
              <a:rPr lang="de-DE" i="1" dirty="0" err="1"/>
              <a:t>more</a:t>
            </a:r>
            <a:r>
              <a:rPr lang="de-DE" i="1" dirty="0"/>
              <a:t> </a:t>
            </a:r>
            <a:r>
              <a:rPr lang="de-DE" i="1" dirty="0" err="1"/>
              <a:t>surprising</a:t>
            </a:r>
            <a:r>
              <a:rPr lang="de-DE" i="1" dirty="0"/>
              <a:t> </a:t>
            </a:r>
            <a:r>
              <a:rPr lang="de-DE" i="1" dirty="0" err="1"/>
              <a:t>to</a:t>
            </a:r>
            <a:r>
              <a:rPr lang="de-DE" i="1" dirty="0"/>
              <a:t> </a:t>
            </a:r>
            <a:r>
              <a:rPr lang="de-DE" i="1" dirty="0" err="1"/>
              <a:t>the</a:t>
            </a:r>
            <a:r>
              <a:rPr lang="de-DE" i="1" dirty="0"/>
              <a:t> </a:t>
            </a:r>
            <a:r>
              <a:rPr lang="de-DE" i="1" dirty="0" err="1"/>
              <a:t>researchers</a:t>
            </a:r>
            <a:r>
              <a:rPr lang="de-DE" i="1" dirty="0"/>
              <a:t> was </a:t>
            </a:r>
            <a:r>
              <a:rPr lang="de-DE" i="1" dirty="0" err="1"/>
              <a:t>the</a:t>
            </a:r>
            <a:r>
              <a:rPr lang="de-DE" i="1" dirty="0"/>
              <a:t> </a:t>
            </a:r>
            <a:r>
              <a:rPr lang="de-DE" i="1" dirty="0" err="1"/>
              <a:t>fact</a:t>
            </a:r>
            <a:r>
              <a:rPr lang="de-DE" i="1" dirty="0"/>
              <a:t> </a:t>
            </a:r>
            <a:r>
              <a:rPr lang="de-DE" i="1" dirty="0" err="1"/>
              <a:t>that</a:t>
            </a:r>
            <a:r>
              <a:rPr lang="de-DE" i="1" dirty="0"/>
              <a:t> </a:t>
            </a:r>
            <a:r>
              <a:rPr lang="de-DE" i="1" dirty="0" err="1"/>
              <a:t>the</a:t>
            </a:r>
            <a:r>
              <a:rPr lang="de-DE" i="1" dirty="0"/>
              <a:t> </a:t>
            </a:r>
            <a:r>
              <a:rPr lang="de-DE" i="1" dirty="0" err="1"/>
              <a:t>unicorns</a:t>
            </a:r>
            <a:r>
              <a:rPr lang="de-DE" i="1" dirty="0"/>
              <a:t> </a:t>
            </a:r>
            <a:r>
              <a:rPr lang="de-DE" i="1" dirty="0" err="1"/>
              <a:t>spoke</a:t>
            </a:r>
            <a:r>
              <a:rPr lang="de-DE" i="1" dirty="0"/>
              <a:t> </a:t>
            </a:r>
            <a:r>
              <a:rPr lang="de-DE" i="1" dirty="0" err="1"/>
              <a:t>perfect</a:t>
            </a:r>
            <a:r>
              <a:rPr lang="de-DE" i="1" dirty="0"/>
              <a:t> English.</a:t>
            </a:r>
          </a:p>
          <a:p>
            <a:pPr marL="0" indent="0">
              <a:buNone/>
            </a:pPr>
            <a:endParaRPr lang="de-DE" dirty="0"/>
          </a:p>
          <a:p>
            <a:pPr marL="0" indent="0">
              <a:buNone/>
            </a:pPr>
            <a:endParaRPr lang="de-DE" dirty="0"/>
          </a:p>
        </p:txBody>
      </p:sp>
    </p:spTree>
    <p:extLst>
      <p:ext uri="{BB962C8B-B14F-4D97-AF65-F5344CB8AC3E}">
        <p14:creationId xmlns:p14="http://schemas.microsoft.com/office/powerpoint/2010/main" val="383851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D728B2-C128-984A-886C-2064CA7B8110}"/>
              </a:ext>
            </a:extLst>
          </p:cNvPr>
          <p:cNvSpPr>
            <a:spLocks noGrp="1"/>
          </p:cNvSpPr>
          <p:nvPr>
            <p:ph type="title"/>
          </p:nvPr>
        </p:nvSpPr>
        <p:spPr/>
        <p:txBody>
          <a:bodyPr/>
          <a:lstStyle/>
          <a:p>
            <a:r>
              <a:rPr lang="de-DE" dirty="0"/>
              <a:t>Analogien</a:t>
            </a:r>
          </a:p>
        </p:txBody>
      </p:sp>
      <p:sp>
        <p:nvSpPr>
          <p:cNvPr id="4" name="Abgerundetes Rechteck 3">
            <a:extLst>
              <a:ext uri="{FF2B5EF4-FFF2-40B4-BE49-F238E27FC236}">
                <a16:creationId xmlns:a16="http://schemas.microsoft.com/office/drawing/2014/main" id="{AE731DFF-4D62-C24E-AD42-854E0DE15181}"/>
              </a:ext>
            </a:extLst>
          </p:cNvPr>
          <p:cNvSpPr/>
          <p:nvPr/>
        </p:nvSpPr>
        <p:spPr>
          <a:xfrm>
            <a:off x="838200" y="1897724"/>
            <a:ext cx="10515600" cy="181472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CF76357F-6106-1F48-9FE0-18CDC93D514D}"/>
              </a:ext>
            </a:extLst>
          </p:cNvPr>
          <p:cNvSpPr/>
          <p:nvPr/>
        </p:nvSpPr>
        <p:spPr>
          <a:xfrm>
            <a:off x="838200" y="3847382"/>
            <a:ext cx="10515600" cy="945821"/>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Inhaltsplatzhalter 2">
            <a:extLst>
              <a:ext uri="{FF2B5EF4-FFF2-40B4-BE49-F238E27FC236}">
                <a16:creationId xmlns:a16="http://schemas.microsoft.com/office/drawing/2014/main" id="{4BF5E687-603D-CE49-9007-FC3C9E6C9812}"/>
              </a:ext>
            </a:extLst>
          </p:cNvPr>
          <p:cNvSpPr>
            <a:spLocks noGrp="1"/>
          </p:cNvSpPr>
          <p:nvPr>
            <p:ph idx="1"/>
          </p:nvPr>
        </p:nvSpPr>
        <p:spPr>
          <a:xfrm>
            <a:off x="838200" y="2032661"/>
            <a:ext cx="10515600" cy="2625605"/>
          </a:xfrm>
        </p:spPr>
        <p:txBody>
          <a:bodyPr>
            <a:normAutofit/>
          </a:bodyPr>
          <a:lstStyle/>
          <a:p>
            <a:pPr marL="0" indent="0">
              <a:buNone/>
            </a:pPr>
            <a:r>
              <a:rPr lang="de-DE" b="1" dirty="0"/>
              <a:t>Item1: Count Dracula</a:t>
            </a:r>
          </a:p>
          <a:p>
            <a:pPr marL="0" indent="0">
              <a:buNone/>
            </a:pPr>
            <a:r>
              <a:rPr lang="de-DE" b="1" dirty="0"/>
              <a:t>Item2: Nurse </a:t>
            </a:r>
            <a:r>
              <a:rPr lang="de-DE" b="1" dirty="0" err="1"/>
              <a:t>working</a:t>
            </a:r>
            <a:r>
              <a:rPr lang="de-DE" b="1" dirty="0"/>
              <a:t> at a </a:t>
            </a:r>
            <a:r>
              <a:rPr lang="de-DE" b="1" dirty="0" err="1"/>
              <a:t>blood</a:t>
            </a:r>
            <a:r>
              <a:rPr lang="de-DE" b="1" dirty="0"/>
              <a:t> </a:t>
            </a:r>
            <a:r>
              <a:rPr lang="de-DE" b="1" dirty="0" err="1"/>
              <a:t>donation</a:t>
            </a:r>
            <a:r>
              <a:rPr lang="de-DE" b="1" dirty="0"/>
              <a:t> </a:t>
            </a:r>
            <a:r>
              <a:rPr lang="de-DE" b="1" dirty="0" err="1"/>
              <a:t>clinic</a:t>
            </a:r>
            <a:endParaRPr lang="de-DE" b="1" dirty="0"/>
          </a:p>
          <a:p>
            <a:pPr marL="0" indent="0">
              <a:buNone/>
            </a:pPr>
            <a:r>
              <a:rPr lang="de-DE" b="1" dirty="0" err="1"/>
              <a:t>Similarity</a:t>
            </a:r>
            <a:r>
              <a:rPr lang="de-DE" b="1" dirty="0"/>
              <a:t>: </a:t>
            </a:r>
          </a:p>
          <a:p>
            <a:pPr marL="0" indent="0">
              <a:buNone/>
            </a:pPr>
            <a:endParaRPr lang="de-DE" dirty="0"/>
          </a:p>
          <a:p>
            <a:pPr marL="0" indent="0">
              <a:buNone/>
            </a:pPr>
            <a:r>
              <a:rPr lang="de-DE" b="1" dirty="0" err="1"/>
              <a:t>Both</a:t>
            </a:r>
            <a:r>
              <a:rPr lang="de-DE" b="1" dirty="0"/>
              <a:t> </a:t>
            </a:r>
            <a:r>
              <a:rPr lang="de-DE" b="1" dirty="0" err="1"/>
              <a:t>suck</a:t>
            </a:r>
            <a:r>
              <a:rPr lang="de-DE" b="1" dirty="0"/>
              <a:t> </a:t>
            </a:r>
            <a:r>
              <a:rPr lang="de-DE" b="1" dirty="0" err="1"/>
              <a:t>blood</a:t>
            </a:r>
            <a:r>
              <a:rPr lang="de-DE" b="1" dirty="0"/>
              <a:t>.</a:t>
            </a:r>
            <a:endParaRPr lang="de-DE" dirty="0"/>
          </a:p>
          <a:p>
            <a:pPr marL="0" indent="0">
              <a:buNone/>
            </a:pPr>
            <a:endParaRPr lang="de-DE" dirty="0"/>
          </a:p>
        </p:txBody>
      </p:sp>
    </p:spTree>
    <p:extLst>
      <p:ext uri="{BB962C8B-B14F-4D97-AF65-F5344CB8AC3E}">
        <p14:creationId xmlns:p14="http://schemas.microsoft.com/office/powerpoint/2010/main" val="3712493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D728B2-C128-984A-886C-2064CA7B8110}"/>
              </a:ext>
            </a:extLst>
          </p:cNvPr>
          <p:cNvSpPr>
            <a:spLocks noGrp="1"/>
          </p:cNvSpPr>
          <p:nvPr>
            <p:ph type="title"/>
          </p:nvPr>
        </p:nvSpPr>
        <p:spPr/>
        <p:txBody>
          <a:bodyPr/>
          <a:lstStyle/>
          <a:p>
            <a:r>
              <a:rPr lang="de-DE" dirty="0"/>
              <a:t>Analogien</a:t>
            </a:r>
          </a:p>
        </p:txBody>
      </p:sp>
      <p:sp>
        <p:nvSpPr>
          <p:cNvPr id="4" name="Abgerundetes Rechteck 3">
            <a:extLst>
              <a:ext uri="{FF2B5EF4-FFF2-40B4-BE49-F238E27FC236}">
                <a16:creationId xmlns:a16="http://schemas.microsoft.com/office/drawing/2014/main" id="{AE731DFF-4D62-C24E-AD42-854E0DE15181}"/>
              </a:ext>
            </a:extLst>
          </p:cNvPr>
          <p:cNvSpPr/>
          <p:nvPr/>
        </p:nvSpPr>
        <p:spPr>
          <a:xfrm>
            <a:off x="631166" y="1775409"/>
            <a:ext cx="10515600" cy="194811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CF76357F-6106-1F48-9FE0-18CDC93D514D}"/>
              </a:ext>
            </a:extLst>
          </p:cNvPr>
          <p:cNvSpPr/>
          <p:nvPr/>
        </p:nvSpPr>
        <p:spPr>
          <a:xfrm>
            <a:off x="631166" y="4178269"/>
            <a:ext cx="10515600" cy="945821"/>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Inhaltsplatzhalter 2">
            <a:extLst>
              <a:ext uri="{FF2B5EF4-FFF2-40B4-BE49-F238E27FC236}">
                <a16:creationId xmlns:a16="http://schemas.microsoft.com/office/drawing/2014/main" id="{4BF5E687-603D-CE49-9007-FC3C9E6C9812}"/>
              </a:ext>
            </a:extLst>
          </p:cNvPr>
          <p:cNvSpPr>
            <a:spLocks noGrp="1"/>
          </p:cNvSpPr>
          <p:nvPr>
            <p:ph idx="1"/>
          </p:nvPr>
        </p:nvSpPr>
        <p:spPr>
          <a:xfrm>
            <a:off x="803694" y="1929143"/>
            <a:ext cx="10722634" cy="3194947"/>
          </a:xfrm>
        </p:spPr>
        <p:txBody>
          <a:bodyPr>
            <a:normAutofit/>
          </a:bodyPr>
          <a:lstStyle/>
          <a:p>
            <a:pPr marL="0" indent="0">
              <a:buNone/>
            </a:pPr>
            <a:r>
              <a:rPr lang="de-DE" sz="2400" b="1" dirty="0"/>
              <a:t>Item1: </a:t>
            </a:r>
            <a:r>
              <a:rPr lang="de-DE" sz="2400" b="1" dirty="0" err="1"/>
              <a:t>Getting</a:t>
            </a:r>
            <a:r>
              <a:rPr lang="de-DE" sz="2400" b="1" dirty="0"/>
              <a:t> </a:t>
            </a:r>
            <a:r>
              <a:rPr lang="de-DE" sz="2400" b="1" dirty="0" err="1"/>
              <a:t>fired</a:t>
            </a:r>
            <a:r>
              <a:rPr lang="de-DE" sz="2400" b="1" dirty="0"/>
              <a:t> </a:t>
            </a:r>
            <a:r>
              <a:rPr lang="de-DE" sz="2400" b="1" dirty="0" err="1"/>
              <a:t>and</a:t>
            </a:r>
            <a:r>
              <a:rPr lang="de-DE" sz="2400" b="1" dirty="0"/>
              <a:t> </a:t>
            </a:r>
            <a:r>
              <a:rPr lang="de-DE" sz="2400" b="1" dirty="0" err="1"/>
              <a:t>then</a:t>
            </a:r>
            <a:r>
              <a:rPr lang="de-DE" sz="2400" b="1" dirty="0"/>
              <a:t> </a:t>
            </a:r>
            <a:r>
              <a:rPr lang="de-DE" sz="2400" b="1" dirty="0" err="1"/>
              <a:t>coming</a:t>
            </a:r>
            <a:r>
              <a:rPr lang="de-DE" sz="2400" b="1" dirty="0"/>
              <a:t> </a:t>
            </a:r>
            <a:r>
              <a:rPr lang="de-DE" sz="2400" b="1" dirty="0" err="1"/>
              <a:t>home</a:t>
            </a:r>
            <a:r>
              <a:rPr lang="de-DE" sz="2400" b="1" dirty="0"/>
              <a:t> </a:t>
            </a:r>
            <a:r>
              <a:rPr lang="de-DE" sz="2400" b="1" dirty="0" err="1"/>
              <a:t>to</a:t>
            </a:r>
            <a:r>
              <a:rPr lang="de-DE" sz="2400" b="1" dirty="0"/>
              <a:t> </a:t>
            </a:r>
            <a:r>
              <a:rPr lang="de-DE" sz="2400" b="1" dirty="0" err="1"/>
              <a:t>your</a:t>
            </a:r>
            <a:r>
              <a:rPr lang="de-DE" sz="2400" b="1" dirty="0"/>
              <a:t> </a:t>
            </a:r>
            <a:r>
              <a:rPr lang="de-DE" sz="2400" b="1" dirty="0" err="1"/>
              <a:t>house</a:t>
            </a:r>
            <a:r>
              <a:rPr lang="de-DE" sz="2400" b="1" dirty="0"/>
              <a:t> </a:t>
            </a:r>
            <a:r>
              <a:rPr lang="de-DE" sz="2400" b="1" dirty="0" err="1"/>
              <a:t>having</a:t>
            </a:r>
            <a:r>
              <a:rPr lang="de-DE" sz="2400" b="1" dirty="0"/>
              <a:t> </a:t>
            </a:r>
            <a:r>
              <a:rPr lang="de-DE" sz="2400" b="1" dirty="0" err="1"/>
              <a:t>burnt</a:t>
            </a:r>
            <a:r>
              <a:rPr lang="de-DE" sz="2400" b="1" dirty="0"/>
              <a:t> down</a:t>
            </a:r>
          </a:p>
          <a:p>
            <a:pPr marL="0" indent="0">
              <a:buNone/>
            </a:pPr>
            <a:r>
              <a:rPr lang="de-DE" sz="2400" b="1" dirty="0"/>
              <a:t>Item2: </a:t>
            </a:r>
            <a:r>
              <a:rPr lang="de-DE" sz="2400" b="1" dirty="0" err="1"/>
              <a:t>Getting</a:t>
            </a:r>
            <a:r>
              <a:rPr lang="de-DE" sz="2400" b="1" dirty="0"/>
              <a:t> a </a:t>
            </a:r>
            <a:r>
              <a:rPr lang="de-DE" sz="2400" b="1" dirty="0" err="1"/>
              <a:t>soaker</a:t>
            </a:r>
            <a:r>
              <a:rPr lang="de-DE" sz="2400" b="1" dirty="0"/>
              <a:t> on a </a:t>
            </a:r>
            <a:r>
              <a:rPr lang="de-DE" sz="2400" b="1" dirty="0" err="1"/>
              <a:t>walk</a:t>
            </a:r>
            <a:r>
              <a:rPr lang="de-DE" sz="2400" b="1" dirty="0"/>
              <a:t> </a:t>
            </a:r>
            <a:r>
              <a:rPr lang="de-DE" sz="2400" b="1" dirty="0" err="1"/>
              <a:t>and</a:t>
            </a:r>
            <a:r>
              <a:rPr lang="de-DE" sz="2400" b="1" dirty="0"/>
              <a:t> </a:t>
            </a:r>
            <a:r>
              <a:rPr lang="de-DE" sz="2400" b="1" dirty="0" err="1"/>
              <a:t>then</a:t>
            </a:r>
            <a:r>
              <a:rPr lang="de-DE" sz="2400" b="1" dirty="0"/>
              <a:t> </a:t>
            </a:r>
            <a:r>
              <a:rPr lang="de-DE" sz="2400" b="1" dirty="0" err="1"/>
              <a:t>coming</a:t>
            </a:r>
            <a:r>
              <a:rPr lang="de-DE" sz="2400" b="1" dirty="0"/>
              <a:t> </a:t>
            </a:r>
            <a:r>
              <a:rPr lang="de-DE" sz="2400" b="1" dirty="0" err="1"/>
              <a:t>home</a:t>
            </a:r>
            <a:r>
              <a:rPr lang="de-DE" sz="2400" b="1" dirty="0"/>
              <a:t> </a:t>
            </a:r>
            <a:r>
              <a:rPr lang="de-DE" sz="2400" b="1" dirty="0" err="1"/>
              <a:t>to</a:t>
            </a:r>
            <a:r>
              <a:rPr lang="de-DE" sz="2400" b="1" dirty="0"/>
              <a:t> a </a:t>
            </a:r>
            <a:r>
              <a:rPr lang="de-DE" sz="2400" b="1" dirty="0" err="1"/>
              <a:t>flooded</a:t>
            </a:r>
            <a:r>
              <a:rPr lang="de-DE" sz="2400" b="1" dirty="0"/>
              <a:t> </a:t>
            </a:r>
            <a:r>
              <a:rPr lang="de-DE" sz="2400" b="1" dirty="0" err="1"/>
              <a:t>basement</a:t>
            </a:r>
            <a:endParaRPr lang="de-DE" sz="2400" b="1" dirty="0"/>
          </a:p>
          <a:p>
            <a:pPr marL="0" indent="0">
              <a:buNone/>
            </a:pPr>
            <a:r>
              <a:rPr lang="de-DE" sz="2400" b="1" dirty="0"/>
              <a:t>Item3: </a:t>
            </a:r>
            <a:r>
              <a:rPr lang="de-DE" sz="2400" b="1" dirty="0" err="1"/>
              <a:t>Falling</a:t>
            </a:r>
            <a:r>
              <a:rPr lang="de-DE" sz="2400" b="1" dirty="0"/>
              <a:t> </a:t>
            </a:r>
            <a:r>
              <a:rPr lang="de-DE" sz="2400" b="1" dirty="0" err="1"/>
              <a:t>of</a:t>
            </a:r>
            <a:r>
              <a:rPr lang="de-DE" sz="2400" b="1" dirty="0"/>
              <a:t> a </a:t>
            </a:r>
            <a:r>
              <a:rPr lang="de-DE" sz="2400" b="1" dirty="0" err="1"/>
              <a:t>ladder</a:t>
            </a:r>
            <a:r>
              <a:rPr lang="de-DE" sz="2400" b="1" dirty="0"/>
              <a:t> </a:t>
            </a:r>
            <a:r>
              <a:rPr lang="de-DE" sz="2400" b="1" dirty="0" err="1"/>
              <a:t>onto</a:t>
            </a:r>
            <a:r>
              <a:rPr lang="de-DE" sz="2400" b="1" dirty="0"/>
              <a:t> a </a:t>
            </a:r>
            <a:r>
              <a:rPr lang="de-DE" sz="2400" b="1" dirty="0" err="1"/>
              <a:t>roof</a:t>
            </a:r>
            <a:r>
              <a:rPr lang="de-DE" sz="2400" b="1" dirty="0"/>
              <a:t> </a:t>
            </a:r>
            <a:r>
              <a:rPr lang="de-DE" sz="2400" b="1" dirty="0" err="1"/>
              <a:t>and</a:t>
            </a:r>
            <a:r>
              <a:rPr lang="de-DE" sz="2400" b="1" dirty="0"/>
              <a:t> </a:t>
            </a:r>
            <a:r>
              <a:rPr lang="de-DE" sz="2400" b="1" dirty="0" err="1"/>
              <a:t>then</a:t>
            </a:r>
            <a:r>
              <a:rPr lang="de-DE" sz="2400" b="1" dirty="0"/>
              <a:t> </a:t>
            </a:r>
            <a:r>
              <a:rPr lang="de-DE" sz="2400" b="1" dirty="0" err="1"/>
              <a:t>falling</a:t>
            </a:r>
            <a:r>
              <a:rPr lang="de-DE" sz="2400" b="1" dirty="0"/>
              <a:t> off </a:t>
            </a:r>
            <a:r>
              <a:rPr lang="de-DE" sz="2400" b="1" dirty="0" err="1"/>
              <a:t>of</a:t>
            </a:r>
            <a:r>
              <a:rPr lang="de-DE" sz="2400" b="1" dirty="0"/>
              <a:t> </a:t>
            </a:r>
            <a:r>
              <a:rPr lang="de-DE" sz="2400" b="1" dirty="0" err="1"/>
              <a:t>the</a:t>
            </a:r>
            <a:r>
              <a:rPr lang="de-DE" sz="2400" b="1" dirty="0"/>
              <a:t> </a:t>
            </a:r>
            <a:r>
              <a:rPr lang="de-DE" sz="2400" b="1" dirty="0" err="1"/>
              <a:t>roof</a:t>
            </a:r>
            <a:endParaRPr lang="de-DE" sz="2400" b="1" dirty="0"/>
          </a:p>
          <a:p>
            <a:pPr marL="0" indent="0">
              <a:buNone/>
            </a:pPr>
            <a:r>
              <a:rPr lang="de-DE" sz="2400" b="1" dirty="0" err="1"/>
              <a:t>Similarity</a:t>
            </a:r>
            <a:r>
              <a:rPr lang="de-DE" sz="2400" b="1" dirty="0"/>
              <a:t>: </a:t>
            </a:r>
          </a:p>
          <a:p>
            <a:pPr marL="0" indent="0">
              <a:buNone/>
            </a:pPr>
            <a:endParaRPr lang="de-DE" b="1" dirty="0"/>
          </a:p>
          <a:p>
            <a:pPr marL="0" indent="0">
              <a:buNone/>
            </a:pPr>
            <a:endParaRPr lang="de-DE" b="1" dirty="0"/>
          </a:p>
          <a:p>
            <a:pPr marL="0" indent="0">
              <a:buNone/>
            </a:pPr>
            <a:endParaRPr lang="de-DE" dirty="0"/>
          </a:p>
          <a:p>
            <a:pPr marL="0" indent="0">
              <a:buNone/>
            </a:pPr>
            <a:endParaRPr lang="de-DE" b="1" dirty="0"/>
          </a:p>
          <a:p>
            <a:pPr marL="0" indent="0">
              <a:buNone/>
            </a:pPr>
            <a:endParaRPr lang="de-DE" dirty="0"/>
          </a:p>
        </p:txBody>
      </p:sp>
    </p:spTree>
    <p:extLst>
      <p:ext uri="{BB962C8B-B14F-4D97-AF65-F5344CB8AC3E}">
        <p14:creationId xmlns:p14="http://schemas.microsoft.com/office/powerpoint/2010/main" val="413938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D728B2-C128-984A-886C-2064CA7B8110}"/>
              </a:ext>
            </a:extLst>
          </p:cNvPr>
          <p:cNvSpPr>
            <a:spLocks noGrp="1"/>
          </p:cNvSpPr>
          <p:nvPr>
            <p:ph type="title"/>
          </p:nvPr>
        </p:nvSpPr>
        <p:spPr/>
        <p:txBody>
          <a:bodyPr/>
          <a:lstStyle/>
          <a:p>
            <a:r>
              <a:rPr lang="de-DE" dirty="0"/>
              <a:t>Analogien</a:t>
            </a:r>
          </a:p>
        </p:txBody>
      </p:sp>
      <p:sp>
        <p:nvSpPr>
          <p:cNvPr id="4" name="Abgerundetes Rechteck 3">
            <a:extLst>
              <a:ext uri="{FF2B5EF4-FFF2-40B4-BE49-F238E27FC236}">
                <a16:creationId xmlns:a16="http://schemas.microsoft.com/office/drawing/2014/main" id="{AE731DFF-4D62-C24E-AD42-854E0DE15181}"/>
              </a:ext>
            </a:extLst>
          </p:cNvPr>
          <p:cNvSpPr/>
          <p:nvPr/>
        </p:nvSpPr>
        <p:spPr>
          <a:xfrm>
            <a:off x="631166" y="1775409"/>
            <a:ext cx="10515600" cy="194811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CF76357F-6106-1F48-9FE0-18CDC93D514D}"/>
              </a:ext>
            </a:extLst>
          </p:cNvPr>
          <p:cNvSpPr/>
          <p:nvPr/>
        </p:nvSpPr>
        <p:spPr>
          <a:xfrm>
            <a:off x="631166" y="4178269"/>
            <a:ext cx="10515600" cy="945821"/>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Inhaltsplatzhalter 2">
            <a:extLst>
              <a:ext uri="{FF2B5EF4-FFF2-40B4-BE49-F238E27FC236}">
                <a16:creationId xmlns:a16="http://schemas.microsoft.com/office/drawing/2014/main" id="{4BF5E687-603D-CE49-9007-FC3C9E6C9812}"/>
              </a:ext>
            </a:extLst>
          </p:cNvPr>
          <p:cNvSpPr>
            <a:spLocks noGrp="1"/>
          </p:cNvSpPr>
          <p:nvPr>
            <p:ph idx="1"/>
          </p:nvPr>
        </p:nvSpPr>
        <p:spPr>
          <a:xfrm>
            <a:off x="803694" y="1929143"/>
            <a:ext cx="10722634" cy="3194947"/>
          </a:xfrm>
        </p:spPr>
        <p:txBody>
          <a:bodyPr>
            <a:normAutofit fontScale="85000" lnSpcReduction="10000"/>
          </a:bodyPr>
          <a:lstStyle/>
          <a:p>
            <a:pPr marL="0" indent="0">
              <a:buNone/>
            </a:pPr>
            <a:r>
              <a:rPr lang="de-DE" b="1" dirty="0"/>
              <a:t>Item1: </a:t>
            </a:r>
            <a:r>
              <a:rPr lang="de-DE" b="1" dirty="0" err="1"/>
              <a:t>Getting</a:t>
            </a:r>
            <a:r>
              <a:rPr lang="de-DE" b="1" dirty="0"/>
              <a:t> </a:t>
            </a:r>
            <a:r>
              <a:rPr lang="de-DE" b="1" dirty="0" err="1"/>
              <a:t>fired</a:t>
            </a:r>
            <a:r>
              <a:rPr lang="de-DE" b="1" dirty="0"/>
              <a:t> </a:t>
            </a:r>
            <a:r>
              <a:rPr lang="de-DE" b="1" dirty="0" err="1"/>
              <a:t>and</a:t>
            </a:r>
            <a:r>
              <a:rPr lang="de-DE" b="1" dirty="0"/>
              <a:t> </a:t>
            </a:r>
            <a:r>
              <a:rPr lang="de-DE" b="1" dirty="0" err="1"/>
              <a:t>then</a:t>
            </a:r>
            <a:r>
              <a:rPr lang="de-DE" b="1" dirty="0"/>
              <a:t> </a:t>
            </a:r>
            <a:r>
              <a:rPr lang="de-DE" b="1" dirty="0" err="1"/>
              <a:t>coming</a:t>
            </a:r>
            <a:r>
              <a:rPr lang="de-DE" b="1" dirty="0"/>
              <a:t> </a:t>
            </a:r>
            <a:r>
              <a:rPr lang="de-DE" b="1" dirty="0" err="1"/>
              <a:t>home</a:t>
            </a:r>
            <a:r>
              <a:rPr lang="de-DE" b="1" dirty="0"/>
              <a:t> </a:t>
            </a:r>
            <a:r>
              <a:rPr lang="de-DE" b="1" dirty="0" err="1"/>
              <a:t>to</a:t>
            </a:r>
            <a:r>
              <a:rPr lang="de-DE" b="1" dirty="0"/>
              <a:t> </a:t>
            </a:r>
            <a:r>
              <a:rPr lang="de-DE" b="1" dirty="0" err="1"/>
              <a:t>your</a:t>
            </a:r>
            <a:r>
              <a:rPr lang="de-DE" b="1" dirty="0"/>
              <a:t> </a:t>
            </a:r>
            <a:r>
              <a:rPr lang="de-DE" b="1" dirty="0" err="1"/>
              <a:t>house</a:t>
            </a:r>
            <a:r>
              <a:rPr lang="de-DE" b="1" dirty="0"/>
              <a:t> </a:t>
            </a:r>
            <a:r>
              <a:rPr lang="de-DE" b="1" dirty="0" err="1"/>
              <a:t>having</a:t>
            </a:r>
            <a:r>
              <a:rPr lang="de-DE" b="1" dirty="0"/>
              <a:t> </a:t>
            </a:r>
            <a:r>
              <a:rPr lang="de-DE" b="1" dirty="0" err="1"/>
              <a:t>burnt</a:t>
            </a:r>
            <a:r>
              <a:rPr lang="de-DE" b="1" dirty="0"/>
              <a:t> down</a:t>
            </a:r>
          </a:p>
          <a:p>
            <a:pPr marL="0" indent="0">
              <a:buNone/>
            </a:pPr>
            <a:r>
              <a:rPr lang="de-DE" b="1" dirty="0"/>
              <a:t>Item2: </a:t>
            </a:r>
            <a:r>
              <a:rPr lang="de-DE" b="1" dirty="0" err="1"/>
              <a:t>Getting</a:t>
            </a:r>
            <a:r>
              <a:rPr lang="de-DE" b="1" dirty="0"/>
              <a:t> a </a:t>
            </a:r>
            <a:r>
              <a:rPr lang="de-DE" b="1" dirty="0" err="1"/>
              <a:t>soaker</a:t>
            </a:r>
            <a:r>
              <a:rPr lang="de-DE" b="1" dirty="0"/>
              <a:t> on a </a:t>
            </a:r>
            <a:r>
              <a:rPr lang="de-DE" b="1" dirty="0" err="1"/>
              <a:t>walk</a:t>
            </a:r>
            <a:r>
              <a:rPr lang="de-DE" b="1" dirty="0"/>
              <a:t> </a:t>
            </a:r>
            <a:r>
              <a:rPr lang="de-DE" b="1" dirty="0" err="1"/>
              <a:t>and</a:t>
            </a:r>
            <a:r>
              <a:rPr lang="de-DE" b="1" dirty="0"/>
              <a:t> </a:t>
            </a:r>
            <a:r>
              <a:rPr lang="de-DE" b="1" dirty="0" err="1"/>
              <a:t>then</a:t>
            </a:r>
            <a:r>
              <a:rPr lang="de-DE" b="1" dirty="0"/>
              <a:t> </a:t>
            </a:r>
            <a:r>
              <a:rPr lang="de-DE" b="1" dirty="0" err="1"/>
              <a:t>coming</a:t>
            </a:r>
            <a:r>
              <a:rPr lang="de-DE" b="1" dirty="0"/>
              <a:t> </a:t>
            </a:r>
            <a:r>
              <a:rPr lang="de-DE" b="1" dirty="0" err="1"/>
              <a:t>home</a:t>
            </a:r>
            <a:r>
              <a:rPr lang="de-DE" b="1" dirty="0"/>
              <a:t> </a:t>
            </a:r>
            <a:r>
              <a:rPr lang="de-DE" b="1" dirty="0" err="1"/>
              <a:t>to</a:t>
            </a:r>
            <a:r>
              <a:rPr lang="de-DE" b="1" dirty="0"/>
              <a:t> a </a:t>
            </a:r>
            <a:r>
              <a:rPr lang="de-DE" b="1" dirty="0" err="1"/>
              <a:t>flooded</a:t>
            </a:r>
            <a:r>
              <a:rPr lang="de-DE" b="1" dirty="0"/>
              <a:t> </a:t>
            </a:r>
            <a:r>
              <a:rPr lang="de-DE" b="1" dirty="0" err="1"/>
              <a:t>basement</a:t>
            </a:r>
            <a:endParaRPr lang="de-DE" b="1" dirty="0"/>
          </a:p>
          <a:p>
            <a:pPr marL="0" indent="0">
              <a:buNone/>
            </a:pPr>
            <a:r>
              <a:rPr lang="de-DE" b="1" dirty="0"/>
              <a:t>Item3: </a:t>
            </a:r>
            <a:r>
              <a:rPr lang="de-DE" b="1" dirty="0" err="1"/>
              <a:t>Falling</a:t>
            </a:r>
            <a:r>
              <a:rPr lang="de-DE" b="1" dirty="0"/>
              <a:t> </a:t>
            </a:r>
            <a:r>
              <a:rPr lang="de-DE" b="1" dirty="0" err="1"/>
              <a:t>of</a:t>
            </a:r>
            <a:r>
              <a:rPr lang="de-DE" b="1" dirty="0"/>
              <a:t> a </a:t>
            </a:r>
            <a:r>
              <a:rPr lang="de-DE" b="1" dirty="0" err="1"/>
              <a:t>ladder</a:t>
            </a:r>
            <a:r>
              <a:rPr lang="de-DE" b="1" dirty="0"/>
              <a:t> </a:t>
            </a:r>
            <a:r>
              <a:rPr lang="de-DE" b="1" dirty="0" err="1"/>
              <a:t>onto</a:t>
            </a:r>
            <a:r>
              <a:rPr lang="de-DE" b="1" dirty="0"/>
              <a:t> a </a:t>
            </a:r>
            <a:r>
              <a:rPr lang="de-DE" b="1" dirty="0" err="1"/>
              <a:t>roof</a:t>
            </a:r>
            <a:r>
              <a:rPr lang="de-DE" b="1" dirty="0"/>
              <a:t> </a:t>
            </a:r>
            <a:r>
              <a:rPr lang="de-DE" b="1" dirty="0" err="1"/>
              <a:t>and</a:t>
            </a:r>
            <a:r>
              <a:rPr lang="de-DE" b="1" dirty="0"/>
              <a:t> </a:t>
            </a:r>
            <a:r>
              <a:rPr lang="de-DE" b="1" dirty="0" err="1"/>
              <a:t>then</a:t>
            </a:r>
            <a:r>
              <a:rPr lang="de-DE" b="1" dirty="0"/>
              <a:t> </a:t>
            </a:r>
            <a:r>
              <a:rPr lang="de-DE" b="1" dirty="0" err="1"/>
              <a:t>falling</a:t>
            </a:r>
            <a:r>
              <a:rPr lang="de-DE" b="1" dirty="0"/>
              <a:t> off </a:t>
            </a:r>
            <a:r>
              <a:rPr lang="de-DE" b="1" dirty="0" err="1"/>
              <a:t>of</a:t>
            </a:r>
            <a:r>
              <a:rPr lang="de-DE" b="1" dirty="0"/>
              <a:t> </a:t>
            </a:r>
            <a:r>
              <a:rPr lang="de-DE" b="1" dirty="0" err="1"/>
              <a:t>the</a:t>
            </a:r>
            <a:r>
              <a:rPr lang="de-DE" b="1" dirty="0"/>
              <a:t> </a:t>
            </a:r>
            <a:r>
              <a:rPr lang="de-DE" b="1" dirty="0" err="1"/>
              <a:t>roof</a:t>
            </a:r>
            <a:endParaRPr lang="de-DE" b="1" dirty="0"/>
          </a:p>
          <a:p>
            <a:pPr marL="0" indent="0">
              <a:buNone/>
            </a:pPr>
            <a:r>
              <a:rPr lang="de-DE" b="1" dirty="0" err="1"/>
              <a:t>Similarity</a:t>
            </a:r>
            <a:r>
              <a:rPr lang="de-DE" b="1" dirty="0"/>
              <a:t>: </a:t>
            </a:r>
          </a:p>
          <a:p>
            <a:pPr marL="0" indent="0">
              <a:buNone/>
            </a:pPr>
            <a:endParaRPr lang="de-DE" dirty="0"/>
          </a:p>
          <a:p>
            <a:pPr marL="0" indent="0">
              <a:buNone/>
            </a:pPr>
            <a:endParaRPr lang="de-DE" b="1" dirty="0"/>
          </a:p>
          <a:p>
            <a:pPr marL="0" indent="0">
              <a:buNone/>
            </a:pPr>
            <a:r>
              <a:rPr lang="de-DE" b="1" dirty="0" err="1"/>
              <a:t>You</a:t>
            </a:r>
            <a:r>
              <a:rPr lang="de-DE" b="1" dirty="0"/>
              <a:t> </a:t>
            </a:r>
            <a:r>
              <a:rPr lang="de-DE" b="1" dirty="0" err="1"/>
              <a:t>are</a:t>
            </a:r>
            <a:r>
              <a:rPr lang="de-DE" b="1" dirty="0"/>
              <a:t> all </a:t>
            </a:r>
            <a:r>
              <a:rPr lang="de-DE" b="1" dirty="0" err="1"/>
              <a:t>going</a:t>
            </a:r>
            <a:r>
              <a:rPr lang="de-DE" b="1" dirty="0"/>
              <a:t> </a:t>
            </a:r>
            <a:r>
              <a:rPr lang="de-DE" b="1" dirty="0" err="1"/>
              <a:t>to</a:t>
            </a:r>
            <a:r>
              <a:rPr lang="de-DE" b="1" dirty="0"/>
              <a:t> </a:t>
            </a:r>
            <a:r>
              <a:rPr lang="de-DE" b="1" dirty="0" err="1"/>
              <a:t>be</a:t>
            </a:r>
            <a:r>
              <a:rPr lang="de-DE" b="1" dirty="0"/>
              <a:t> </a:t>
            </a:r>
            <a:r>
              <a:rPr lang="de-DE" b="1" dirty="0" err="1"/>
              <a:t>really</a:t>
            </a:r>
            <a:r>
              <a:rPr lang="de-DE" b="1" dirty="0"/>
              <a:t> </a:t>
            </a:r>
            <a:r>
              <a:rPr lang="de-DE" b="1" dirty="0" err="1"/>
              <a:t>fucking</a:t>
            </a:r>
            <a:r>
              <a:rPr lang="de-DE" b="1" dirty="0"/>
              <a:t> </a:t>
            </a:r>
            <a:r>
              <a:rPr lang="de-DE" b="1" dirty="0" err="1"/>
              <a:t>pissed</a:t>
            </a:r>
            <a:r>
              <a:rPr lang="de-DE" b="1" dirty="0"/>
              <a:t> off</a:t>
            </a:r>
            <a:endParaRPr lang="de-DE" dirty="0"/>
          </a:p>
          <a:p>
            <a:pPr marL="0" indent="0">
              <a:buNone/>
            </a:pPr>
            <a:endParaRPr lang="de-DE" dirty="0"/>
          </a:p>
        </p:txBody>
      </p:sp>
    </p:spTree>
    <p:extLst>
      <p:ext uri="{BB962C8B-B14F-4D97-AF65-F5344CB8AC3E}">
        <p14:creationId xmlns:p14="http://schemas.microsoft.com/office/powerpoint/2010/main" val="1627560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D44CAD-E738-B740-874D-32189E5ECB1E}"/>
              </a:ext>
            </a:extLst>
          </p:cNvPr>
          <p:cNvSpPr>
            <a:spLocks noGrp="1"/>
          </p:cNvSpPr>
          <p:nvPr>
            <p:ph type="title"/>
          </p:nvPr>
        </p:nvSpPr>
        <p:spPr/>
        <p:txBody>
          <a:bodyPr/>
          <a:lstStyle/>
          <a:p>
            <a:r>
              <a:rPr lang="de-DE" dirty="0"/>
              <a:t>Text </a:t>
            </a:r>
            <a:r>
              <a:rPr lang="de-DE" dirty="0">
                <a:sym typeface="Wingdings" pitchFamily="2" charset="2"/>
              </a:rPr>
              <a:t> Layout</a:t>
            </a:r>
            <a:endParaRPr lang="de-DE" dirty="0"/>
          </a:p>
        </p:txBody>
      </p:sp>
      <p:pic>
        <p:nvPicPr>
          <p:cNvPr id="5" name="Inhaltsplatzhalter 4" descr="Ein Bild, das Screenshot enthält.&#10;&#10;Automatisch generierte Beschreibung">
            <a:extLst>
              <a:ext uri="{FF2B5EF4-FFF2-40B4-BE49-F238E27FC236}">
                <a16:creationId xmlns:a16="http://schemas.microsoft.com/office/drawing/2014/main" id="{8D35D07B-EDAC-9646-95C1-20111616192E}"/>
              </a:ext>
            </a:extLst>
          </p:cNvPr>
          <p:cNvPicPr>
            <a:picLocks noGrp="1" noChangeAspect="1"/>
          </p:cNvPicPr>
          <p:nvPr>
            <p:ph idx="1"/>
          </p:nvPr>
        </p:nvPicPr>
        <p:blipFill>
          <a:blip r:embed="rId3"/>
          <a:stretch>
            <a:fillRect/>
          </a:stretch>
        </p:blipFill>
        <p:spPr>
          <a:xfrm>
            <a:off x="2056781" y="1818287"/>
            <a:ext cx="7856654" cy="4774949"/>
          </a:xfrm>
        </p:spPr>
      </p:pic>
    </p:spTree>
    <p:extLst>
      <p:ext uri="{BB962C8B-B14F-4D97-AF65-F5344CB8AC3E}">
        <p14:creationId xmlns:p14="http://schemas.microsoft.com/office/powerpoint/2010/main" val="3407301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ECDCAA-D14E-8C41-AEEC-881EA7DBE8FF}"/>
              </a:ext>
            </a:extLst>
          </p:cNvPr>
          <p:cNvSpPr>
            <a:spLocks noGrp="1"/>
          </p:cNvSpPr>
          <p:nvPr>
            <p:ph type="title"/>
          </p:nvPr>
        </p:nvSpPr>
        <p:spPr/>
        <p:txBody>
          <a:bodyPr/>
          <a:lstStyle/>
          <a:p>
            <a:r>
              <a:rPr lang="de-DE" dirty="0"/>
              <a:t>Text </a:t>
            </a:r>
            <a:r>
              <a:rPr lang="de-DE" dirty="0">
                <a:sym typeface="Wingdings" pitchFamily="2" charset="2"/>
              </a:rPr>
              <a:t></a:t>
            </a:r>
            <a:r>
              <a:rPr lang="de-DE" dirty="0"/>
              <a:t> </a:t>
            </a:r>
            <a:r>
              <a:rPr lang="de-DE" dirty="0" err="1"/>
              <a:t>Figma</a:t>
            </a:r>
            <a:endParaRPr lang="de-DE" dirty="0"/>
          </a:p>
        </p:txBody>
      </p:sp>
      <p:pic>
        <p:nvPicPr>
          <p:cNvPr id="5" name="Grafik 4" descr="Ein Bild, das Screenshot enthält.&#10;&#10;Automatisch generierte Beschreibung">
            <a:extLst>
              <a:ext uri="{FF2B5EF4-FFF2-40B4-BE49-F238E27FC236}">
                <a16:creationId xmlns:a16="http://schemas.microsoft.com/office/drawing/2014/main" id="{41CEE9D0-FF21-3942-9C30-9543AF87C5F9}"/>
              </a:ext>
            </a:extLst>
          </p:cNvPr>
          <p:cNvPicPr>
            <a:picLocks noChangeAspect="1"/>
          </p:cNvPicPr>
          <p:nvPr/>
        </p:nvPicPr>
        <p:blipFill>
          <a:blip r:embed="rId2"/>
          <a:stretch>
            <a:fillRect/>
          </a:stretch>
        </p:blipFill>
        <p:spPr>
          <a:xfrm>
            <a:off x="7173950" y="1945133"/>
            <a:ext cx="4278352" cy="3877256"/>
          </a:xfrm>
          <a:prstGeom prst="rect">
            <a:avLst/>
          </a:prstGeom>
        </p:spPr>
      </p:pic>
      <p:pic>
        <p:nvPicPr>
          <p:cNvPr id="9" name="Grafik 8" descr="Ein Bild, das Screenshot, Vogel, Baum, Blume enthält.&#10;&#10;Automatisch generierte Beschreibung">
            <a:extLst>
              <a:ext uri="{FF2B5EF4-FFF2-40B4-BE49-F238E27FC236}">
                <a16:creationId xmlns:a16="http://schemas.microsoft.com/office/drawing/2014/main" id="{331D6B84-AEC3-FF4A-A5D3-FA2663D86769}"/>
              </a:ext>
            </a:extLst>
          </p:cNvPr>
          <p:cNvPicPr>
            <a:picLocks noChangeAspect="1"/>
          </p:cNvPicPr>
          <p:nvPr/>
        </p:nvPicPr>
        <p:blipFill>
          <a:blip r:embed="rId3"/>
          <a:stretch>
            <a:fillRect/>
          </a:stretch>
        </p:blipFill>
        <p:spPr>
          <a:xfrm>
            <a:off x="585283" y="2268518"/>
            <a:ext cx="6391148" cy="2816438"/>
          </a:xfrm>
          <a:prstGeom prst="rect">
            <a:avLst/>
          </a:prstGeom>
        </p:spPr>
      </p:pic>
    </p:spTree>
    <p:extLst>
      <p:ext uri="{BB962C8B-B14F-4D97-AF65-F5344CB8AC3E}">
        <p14:creationId xmlns:p14="http://schemas.microsoft.com/office/powerpoint/2010/main" val="984360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9EDCC3-5031-E44B-84CE-167F9781A561}"/>
              </a:ext>
            </a:extLst>
          </p:cNvPr>
          <p:cNvSpPr>
            <a:spLocks noGrp="1"/>
          </p:cNvSpPr>
          <p:nvPr>
            <p:ph type="title"/>
          </p:nvPr>
        </p:nvSpPr>
        <p:spPr/>
        <p:txBody>
          <a:bodyPr/>
          <a:lstStyle/>
          <a:p>
            <a:r>
              <a:rPr lang="de-DE" dirty="0"/>
              <a:t>Text </a:t>
            </a:r>
            <a:r>
              <a:rPr lang="de-DE" dirty="0">
                <a:sym typeface="Wingdings" pitchFamily="2" charset="2"/>
              </a:rPr>
              <a:t> SQL-Query</a:t>
            </a:r>
            <a:endParaRPr lang="de-DE" dirty="0"/>
          </a:p>
        </p:txBody>
      </p:sp>
      <p:pic>
        <p:nvPicPr>
          <p:cNvPr id="5" name="Grafik 4" descr="Ein Bild, das Screenshot enthält.&#10;&#10;Automatisch generierte Beschreibung">
            <a:extLst>
              <a:ext uri="{FF2B5EF4-FFF2-40B4-BE49-F238E27FC236}">
                <a16:creationId xmlns:a16="http://schemas.microsoft.com/office/drawing/2014/main" id="{EBCCC968-1C20-C247-9E9C-85484CC78419}"/>
              </a:ext>
            </a:extLst>
          </p:cNvPr>
          <p:cNvPicPr>
            <a:picLocks noChangeAspect="1"/>
          </p:cNvPicPr>
          <p:nvPr/>
        </p:nvPicPr>
        <p:blipFill>
          <a:blip r:embed="rId3"/>
          <a:stretch>
            <a:fillRect/>
          </a:stretch>
        </p:blipFill>
        <p:spPr>
          <a:xfrm>
            <a:off x="6096001" y="162623"/>
            <a:ext cx="5257800" cy="6695377"/>
          </a:xfrm>
          <a:prstGeom prst="rect">
            <a:avLst/>
          </a:prstGeom>
        </p:spPr>
      </p:pic>
    </p:spTree>
    <p:extLst>
      <p:ext uri="{BB962C8B-B14F-4D97-AF65-F5344CB8AC3E}">
        <p14:creationId xmlns:p14="http://schemas.microsoft.com/office/powerpoint/2010/main" val="3819552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Karte enthält.&#10;&#10;Automatisch generierte Beschreibung">
            <a:extLst>
              <a:ext uri="{FF2B5EF4-FFF2-40B4-BE49-F238E27FC236}">
                <a16:creationId xmlns:a16="http://schemas.microsoft.com/office/drawing/2014/main" id="{75E631C5-33A6-7F42-B601-C9A744A2926F}"/>
              </a:ext>
            </a:extLst>
          </p:cNvPr>
          <p:cNvPicPr>
            <a:picLocks noChangeAspect="1"/>
          </p:cNvPicPr>
          <p:nvPr/>
        </p:nvPicPr>
        <p:blipFill>
          <a:blip r:embed="rId3"/>
          <a:stretch>
            <a:fillRect/>
          </a:stretch>
        </p:blipFill>
        <p:spPr>
          <a:xfrm>
            <a:off x="838579" y="0"/>
            <a:ext cx="10514841" cy="6858000"/>
          </a:xfrm>
          <a:prstGeom prst="rect">
            <a:avLst/>
          </a:prstGeom>
        </p:spPr>
      </p:pic>
    </p:spTree>
    <p:extLst>
      <p:ext uri="{BB962C8B-B14F-4D97-AF65-F5344CB8AC3E}">
        <p14:creationId xmlns:p14="http://schemas.microsoft.com/office/powerpoint/2010/main" val="1505288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creenshot, Vogel enthält.&#10;&#10;Automatisch generierte Beschreibung">
            <a:extLst>
              <a:ext uri="{FF2B5EF4-FFF2-40B4-BE49-F238E27FC236}">
                <a16:creationId xmlns:a16="http://schemas.microsoft.com/office/drawing/2014/main" id="{837B1FCD-35EE-794F-8E5E-1903A0234839}"/>
              </a:ext>
            </a:extLst>
          </p:cNvPr>
          <p:cNvPicPr>
            <a:picLocks noChangeAspect="1"/>
          </p:cNvPicPr>
          <p:nvPr/>
        </p:nvPicPr>
        <p:blipFill>
          <a:blip r:embed="rId2"/>
          <a:stretch>
            <a:fillRect/>
          </a:stretch>
        </p:blipFill>
        <p:spPr>
          <a:xfrm>
            <a:off x="663962" y="3026929"/>
            <a:ext cx="5279637" cy="3437903"/>
          </a:xfrm>
          <a:prstGeom prst="rect">
            <a:avLst/>
          </a:prstGeom>
        </p:spPr>
      </p:pic>
    </p:spTree>
    <p:extLst>
      <p:ext uri="{BB962C8B-B14F-4D97-AF65-F5344CB8AC3E}">
        <p14:creationId xmlns:p14="http://schemas.microsoft.com/office/powerpoint/2010/main" val="1918854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Screenshot, Vogel enthält.&#10;&#10;Automatisch generierte Beschreibung">
            <a:extLst>
              <a:ext uri="{FF2B5EF4-FFF2-40B4-BE49-F238E27FC236}">
                <a16:creationId xmlns:a16="http://schemas.microsoft.com/office/drawing/2014/main" id="{8303268A-E7FD-634C-A4FE-0519D6AB6160}"/>
              </a:ext>
            </a:extLst>
          </p:cNvPr>
          <p:cNvPicPr>
            <a:picLocks noChangeAspect="1"/>
          </p:cNvPicPr>
          <p:nvPr/>
        </p:nvPicPr>
        <p:blipFill>
          <a:blip r:embed="rId2"/>
          <a:stretch>
            <a:fillRect/>
          </a:stretch>
        </p:blipFill>
        <p:spPr>
          <a:xfrm>
            <a:off x="663963" y="3026927"/>
            <a:ext cx="5279637" cy="3437903"/>
          </a:xfrm>
          <a:prstGeom prst="rect">
            <a:avLst/>
          </a:prstGeom>
        </p:spPr>
      </p:pic>
      <p:cxnSp>
        <p:nvCxnSpPr>
          <p:cNvPr id="6" name="Gerade Verbindung 5">
            <a:extLst>
              <a:ext uri="{FF2B5EF4-FFF2-40B4-BE49-F238E27FC236}">
                <a16:creationId xmlns:a16="http://schemas.microsoft.com/office/drawing/2014/main" id="{68F03606-80EB-3146-9BF4-F512AEAFC049}"/>
              </a:ext>
            </a:extLst>
          </p:cNvPr>
          <p:cNvCxnSpPr>
            <a:cxnSpLocks/>
          </p:cNvCxnSpPr>
          <p:nvPr/>
        </p:nvCxnSpPr>
        <p:spPr>
          <a:xfrm flipV="1">
            <a:off x="1422400" y="641350"/>
            <a:ext cx="8483600" cy="52959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511EFAC-840A-0240-9C65-03E39D852784}"/>
              </a:ext>
            </a:extLst>
          </p:cNvPr>
          <p:cNvSpPr/>
          <p:nvPr/>
        </p:nvSpPr>
        <p:spPr>
          <a:xfrm>
            <a:off x="9798050" y="533400"/>
            <a:ext cx="215900" cy="21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a:extLst>
              <a:ext uri="{FF2B5EF4-FFF2-40B4-BE49-F238E27FC236}">
                <a16:creationId xmlns:a16="http://schemas.microsoft.com/office/drawing/2014/main" id="{31F71E98-7745-4F42-A96E-A0DD55BCAAD8}"/>
              </a:ext>
            </a:extLst>
          </p:cNvPr>
          <p:cNvSpPr txBox="1"/>
          <p:nvPr/>
        </p:nvSpPr>
        <p:spPr>
          <a:xfrm>
            <a:off x="10013950" y="444421"/>
            <a:ext cx="1154611" cy="369332"/>
          </a:xfrm>
          <a:prstGeom prst="rect">
            <a:avLst/>
          </a:prstGeom>
          <a:noFill/>
        </p:spPr>
        <p:txBody>
          <a:bodyPr wrap="none" rtlCol="0">
            <a:spAutoFit/>
          </a:bodyPr>
          <a:lstStyle/>
          <a:p>
            <a:r>
              <a:rPr lang="de-DE" dirty="0"/>
              <a:t>Neocortex</a:t>
            </a:r>
          </a:p>
        </p:txBody>
      </p:sp>
      <p:sp>
        <p:nvSpPr>
          <p:cNvPr id="11" name="Textfeld 10">
            <a:extLst>
              <a:ext uri="{FF2B5EF4-FFF2-40B4-BE49-F238E27FC236}">
                <a16:creationId xmlns:a16="http://schemas.microsoft.com/office/drawing/2014/main" id="{60F46FCF-D97E-6C45-8FB4-8CA671A334B0}"/>
              </a:ext>
            </a:extLst>
          </p:cNvPr>
          <p:cNvSpPr txBox="1"/>
          <p:nvPr/>
        </p:nvSpPr>
        <p:spPr>
          <a:xfrm>
            <a:off x="9296377" y="1025009"/>
            <a:ext cx="1219245" cy="369332"/>
          </a:xfrm>
          <a:prstGeom prst="rect">
            <a:avLst/>
          </a:prstGeom>
          <a:noFill/>
        </p:spPr>
        <p:txBody>
          <a:bodyPr wrap="none" rtlCol="0">
            <a:spAutoFit/>
          </a:bodyPr>
          <a:lstStyle/>
          <a:p>
            <a:r>
              <a:rPr lang="de-DE" dirty="0"/>
              <a:t>Mitte 2023</a:t>
            </a:r>
          </a:p>
        </p:txBody>
      </p:sp>
    </p:spTree>
    <p:extLst>
      <p:ext uri="{BB962C8B-B14F-4D97-AF65-F5344CB8AC3E}">
        <p14:creationId xmlns:p14="http://schemas.microsoft.com/office/powerpoint/2010/main" val="3886350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19999" y="648877"/>
            <a:ext cx="10149284" cy="2402435"/>
          </a:xfrm>
        </p:spPr>
        <p:txBody>
          <a:bodyPr/>
          <a:lstStyle/>
          <a:p>
            <a:r>
              <a:rPr lang="de-DE" sz="6600" dirty="0">
                <a:solidFill>
                  <a:schemeClr val="tx2"/>
                </a:solidFill>
              </a:rPr>
              <a:t>Vielen Dank für Eure Aufmerksamkeit!</a:t>
            </a:r>
          </a:p>
        </p:txBody>
      </p:sp>
      <p:sp>
        <p:nvSpPr>
          <p:cNvPr id="3" name="Untertitel 2">
            <a:extLst>
              <a:ext uri="{FF2B5EF4-FFF2-40B4-BE49-F238E27FC236}">
                <a16:creationId xmlns:a16="http://schemas.microsoft.com/office/drawing/2014/main" id="{71CF065E-B621-4440-ADF3-0DC1CC168121}"/>
              </a:ext>
            </a:extLst>
          </p:cNvPr>
          <p:cNvSpPr>
            <a:spLocks noGrp="1"/>
          </p:cNvSpPr>
          <p:nvPr>
            <p:ph type="subTitle" idx="1"/>
          </p:nvPr>
        </p:nvSpPr>
        <p:spPr>
          <a:xfrm>
            <a:off x="719999" y="3806687"/>
            <a:ext cx="7636601" cy="675961"/>
          </a:xfrm>
        </p:spPr>
        <p:txBody>
          <a:bodyPr>
            <a:normAutofit/>
          </a:bodyPr>
          <a:lstStyle/>
          <a:p>
            <a:r>
              <a:rPr lang="de-DE" dirty="0"/>
              <a:t>Philipp Bongartz, GFU, 15.10.2020</a:t>
            </a:r>
          </a:p>
        </p:txBody>
      </p:sp>
    </p:spTree>
    <p:extLst>
      <p:ext uri="{BB962C8B-B14F-4D97-AF65-F5344CB8AC3E}">
        <p14:creationId xmlns:p14="http://schemas.microsoft.com/office/powerpoint/2010/main" val="19705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AEB03E-453C-B248-BBD7-1B3674408FAD}"/>
              </a:ext>
            </a:extLst>
          </p:cNvPr>
          <p:cNvSpPr>
            <a:spLocks noGrp="1"/>
          </p:cNvSpPr>
          <p:nvPr>
            <p:ph type="title"/>
          </p:nvPr>
        </p:nvSpPr>
        <p:spPr>
          <a:xfrm>
            <a:off x="838199" y="202967"/>
            <a:ext cx="10515600" cy="1325563"/>
          </a:xfrm>
        </p:spPr>
        <p:txBody>
          <a:bodyPr/>
          <a:lstStyle/>
          <a:p>
            <a:r>
              <a:rPr lang="de-DE" dirty="0"/>
              <a:t>Generative Sprachmodelle - Textgeneration</a:t>
            </a:r>
          </a:p>
        </p:txBody>
      </p:sp>
      <p:sp>
        <p:nvSpPr>
          <p:cNvPr id="4" name="Abgerundetes Rechteck 3">
            <a:extLst>
              <a:ext uri="{FF2B5EF4-FFF2-40B4-BE49-F238E27FC236}">
                <a16:creationId xmlns:a16="http://schemas.microsoft.com/office/drawing/2014/main" id="{1DA0F1C8-5664-2B4E-9446-11C1A47B0E1F}"/>
              </a:ext>
            </a:extLst>
          </p:cNvPr>
          <p:cNvSpPr/>
          <p:nvPr/>
        </p:nvSpPr>
        <p:spPr>
          <a:xfrm>
            <a:off x="685798" y="1743076"/>
            <a:ext cx="10515600" cy="178117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Abgerundetes Rechteck 4">
            <a:extLst>
              <a:ext uri="{FF2B5EF4-FFF2-40B4-BE49-F238E27FC236}">
                <a16:creationId xmlns:a16="http://schemas.microsoft.com/office/drawing/2014/main" id="{5D87C2C2-C730-1346-A61E-B5D53FDE56E7}"/>
              </a:ext>
            </a:extLst>
          </p:cNvPr>
          <p:cNvSpPr/>
          <p:nvPr/>
        </p:nvSpPr>
        <p:spPr>
          <a:xfrm>
            <a:off x="685798" y="3964055"/>
            <a:ext cx="10515600" cy="2274820"/>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Inhaltsplatzhalter 2">
            <a:extLst>
              <a:ext uri="{FF2B5EF4-FFF2-40B4-BE49-F238E27FC236}">
                <a16:creationId xmlns:a16="http://schemas.microsoft.com/office/drawing/2014/main" id="{08413E2F-9FAE-DB45-B680-8AE3E753034D}"/>
              </a:ext>
            </a:extLst>
          </p:cNvPr>
          <p:cNvSpPr>
            <a:spLocks noGrp="1"/>
          </p:cNvSpPr>
          <p:nvPr>
            <p:ph idx="1"/>
          </p:nvPr>
        </p:nvSpPr>
        <p:spPr>
          <a:xfrm>
            <a:off x="838199" y="1835712"/>
            <a:ext cx="10515600" cy="4403163"/>
          </a:xfrm>
        </p:spPr>
        <p:txBody>
          <a:bodyPr>
            <a:normAutofit/>
          </a:bodyPr>
          <a:lstStyle/>
          <a:p>
            <a:pPr marL="0" indent="0">
              <a:buNone/>
            </a:pPr>
            <a:r>
              <a:rPr lang="de-DE" i="1" dirty="0"/>
              <a:t>In a shocking </a:t>
            </a:r>
            <a:r>
              <a:rPr lang="de-DE" i="1" dirty="0" err="1"/>
              <a:t>finding</a:t>
            </a:r>
            <a:r>
              <a:rPr lang="de-DE" i="1" dirty="0"/>
              <a:t>, </a:t>
            </a:r>
            <a:r>
              <a:rPr lang="de-DE" i="1" dirty="0" err="1"/>
              <a:t>scientist</a:t>
            </a:r>
            <a:r>
              <a:rPr lang="de-DE" i="1" dirty="0"/>
              <a:t> </a:t>
            </a:r>
            <a:r>
              <a:rPr lang="de-DE" i="1" dirty="0" err="1"/>
              <a:t>discovered</a:t>
            </a:r>
            <a:r>
              <a:rPr lang="de-DE" i="1" dirty="0"/>
              <a:t> a </a:t>
            </a:r>
            <a:r>
              <a:rPr lang="de-DE" i="1" dirty="0" err="1"/>
              <a:t>herd</a:t>
            </a:r>
            <a:r>
              <a:rPr lang="de-DE" i="1" dirty="0"/>
              <a:t> </a:t>
            </a:r>
            <a:r>
              <a:rPr lang="de-DE" i="1" dirty="0" err="1"/>
              <a:t>of</a:t>
            </a:r>
            <a:r>
              <a:rPr lang="de-DE" i="1" dirty="0"/>
              <a:t> </a:t>
            </a:r>
            <a:r>
              <a:rPr lang="de-DE" i="1" dirty="0" err="1"/>
              <a:t>unicorns</a:t>
            </a:r>
            <a:r>
              <a:rPr lang="de-DE" i="1" dirty="0"/>
              <a:t> </a:t>
            </a:r>
            <a:r>
              <a:rPr lang="de-DE" i="1" dirty="0" err="1"/>
              <a:t>living</a:t>
            </a:r>
            <a:r>
              <a:rPr lang="de-DE" i="1" dirty="0"/>
              <a:t> in a remote, </a:t>
            </a:r>
            <a:r>
              <a:rPr lang="de-DE" i="1" dirty="0" err="1"/>
              <a:t>previously</a:t>
            </a:r>
            <a:r>
              <a:rPr lang="de-DE" i="1" dirty="0"/>
              <a:t> </a:t>
            </a:r>
            <a:r>
              <a:rPr lang="de-DE" i="1" dirty="0" err="1"/>
              <a:t>unexplored</a:t>
            </a:r>
            <a:r>
              <a:rPr lang="de-DE" i="1" dirty="0"/>
              <a:t> </a:t>
            </a:r>
            <a:r>
              <a:rPr lang="de-DE" i="1" dirty="0" err="1"/>
              <a:t>valley</a:t>
            </a:r>
            <a:r>
              <a:rPr lang="de-DE" i="1" dirty="0"/>
              <a:t>, in </a:t>
            </a:r>
            <a:r>
              <a:rPr lang="de-DE" i="1" dirty="0" err="1"/>
              <a:t>the</a:t>
            </a:r>
            <a:r>
              <a:rPr lang="de-DE" i="1" dirty="0"/>
              <a:t> </a:t>
            </a:r>
            <a:r>
              <a:rPr lang="de-DE" i="1" dirty="0" err="1"/>
              <a:t>Andes</a:t>
            </a:r>
            <a:r>
              <a:rPr lang="de-DE" i="1" dirty="0"/>
              <a:t> Mountains. Even </a:t>
            </a:r>
            <a:r>
              <a:rPr lang="de-DE" i="1" dirty="0" err="1"/>
              <a:t>more</a:t>
            </a:r>
            <a:r>
              <a:rPr lang="de-DE" i="1" dirty="0"/>
              <a:t> </a:t>
            </a:r>
            <a:r>
              <a:rPr lang="de-DE" i="1" dirty="0" err="1"/>
              <a:t>surprising</a:t>
            </a:r>
            <a:r>
              <a:rPr lang="de-DE" i="1" dirty="0"/>
              <a:t> </a:t>
            </a:r>
            <a:r>
              <a:rPr lang="de-DE" i="1" dirty="0" err="1"/>
              <a:t>to</a:t>
            </a:r>
            <a:r>
              <a:rPr lang="de-DE" i="1" dirty="0"/>
              <a:t> </a:t>
            </a:r>
            <a:r>
              <a:rPr lang="de-DE" i="1" dirty="0" err="1"/>
              <a:t>the</a:t>
            </a:r>
            <a:r>
              <a:rPr lang="de-DE" i="1" dirty="0"/>
              <a:t> </a:t>
            </a:r>
            <a:r>
              <a:rPr lang="de-DE" i="1" dirty="0" err="1"/>
              <a:t>researchers</a:t>
            </a:r>
            <a:r>
              <a:rPr lang="de-DE" i="1" dirty="0"/>
              <a:t> was </a:t>
            </a:r>
            <a:r>
              <a:rPr lang="de-DE" i="1" dirty="0" err="1"/>
              <a:t>the</a:t>
            </a:r>
            <a:r>
              <a:rPr lang="de-DE" i="1" dirty="0"/>
              <a:t> </a:t>
            </a:r>
            <a:r>
              <a:rPr lang="de-DE" i="1" dirty="0" err="1"/>
              <a:t>fact</a:t>
            </a:r>
            <a:r>
              <a:rPr lang="de-DE" i="1" dirty="0"/>
              <a:t> </a:t>
            </a:r>
            <a:r>
              <a:rPr lang="de-DE" i="1" dirty="0" err="1"/>
              <a:t>that</a:t>
            </a:r>
            <a:r>
              <a:rPr lang="de-DE" i="1" dirty="0"/>
              <a:t> </a:t>
            </a:r>
            <a:r>
              <a:rPr lang="de-DE" i="1" dirty="0" err="1"/>
              <a:t>the</a:t>
            </a:r>
            <a:r>
              <a:rPr lang="de-DE" i="1" dirty="0"/>
              <a:t> </a:t>
            </a:r>
            <a:r>
              <a:rPr lang="de-DE" i="1" dirty="0" err="1"/>
              <a:t>unicorns</a:t>
            </a:r>
            <a:r>
              <a:rPr lang="de-DE" i="1" dirty="0"/>
              <a:t> </a:t>
            </a:r>
            <a:r>
              <a:rPr lang="de-DE" i="1" dirty="0" err="1"/>
              <a:t>spoke</a:t>
            </a:r>
            <a:r>
              <a:rPr lang="de-DE" i="1" dirty="0"/>
              <a:t> </a:t>
            </a:r>
            <a:r>
              <a:rPr lang="de-DE" i="1" dirty="0" err="1"/>
              <a:t>perfect</a:t>
            </a:r>
            <a:r>
              <a:rPr lang="de-DE" i="1" dirty="0"/>
              <a:t> English.</a:t>
            </a:r>
          </a:p>
          <a:p>
            <a:pPr marL="0" indent="0">
              <a:buNone/>
            </a:pPr>
            <a:endParaRPr lang="de-DE" dirty="0"/>
          </a:p>
          <a:p>
            <a:pPr marL="0" indent="0" fontAlgn="base">
              <a:buNone/>
            </a:pPr>
            <a:r>
              <a:rPr lang="de-DE" dirty="0"/>
              <a:t>The </a:t>
            </a:r>
            <a:r>
              <a:rPr lang="de-DE" dirty="0" err="1"/>
              <a:t>scientist</a:t>
            </a:r>
            <a:r>
              <a:rPr lang="de-DE" dirty="0"/>
              <a:t> </a:t>
            </a:r>
            <a:r>
              <a:rPr lang="de-DE" dirty="0" err="1"/>
              <a:t>named</a:t>
            </a:r>
            <a:r>
              <a:rPr lang="de-DE" dirty="0"/>
              <a:t> </a:t>
            </a:r>
            <a:r>
              <a:rPr lang="de-DE" dirty="0" err="1"/>
              <a:t>the</a:t>
            </a:r>
            <a:r>
              <a:rPr lang="de-DE" dirty="0"/>
              <a:t> </a:t>
            </a:r>
            <a:r>
              <a:rPr lang="de-DE" dirty="0" err="1"/>
              <a:t>population</a:t>
            </a:r>
            <a:r>
              <a:rPr lang="de-DE" dirty="0"/>
              <a:t>, after </a:t>
            </a:r>
            <a:r>
              <a:rPr lang="de-DE" dirty="0" err="1"/>
              <a:t>their</a:t>
            </a:r>
            <a:r>
              <a:rPr lang="de-DE" dirty="0"/>
              <a:t> </a:t>
            </a:r>
            <a:r>
              <a:rPr lang="de-DE" dirty="0" err="1"/>
              <a:t>distinctive</a:t>
            </a:r>
            <a:r>
              <a:rPr lang="de-DE" dirty="0"/>
              <a:t> </a:t>
            </a:r>
            <a:r>
              <a:rPr lang="de-DE" dirty="0" err="1"/>
              <a:t>horn</a:t>
            </a:r>
            <a:r>
              <a:rPr lang="de-DE" dirty="0"/>
              <a:t>, </a:t>
            </a:r>
            <a:r>
              <a:rPr lang="de-DE" dirty="0" err="1"/>
              <a:t>Ovid’s</a:t>
            </a:r>
            <a:r>
              <a:rPr lang="de-DE" dirty="0"/>
              <a:t> </a:t>
            </a:r>
            <a:r>
              <a:rPr lang="de-DE" dirty="0" err="1"/>
              <a:t>Unicorn</a:t>
            </a:r>
            <a:r>
              <a:rPr lang="de-DE" dirty="0"/>
              <a:t>. These </a:t>
            </a:r>
            <a:r>
              <a:rPr lang="de-DE" dirty="0" err="1"/>
              <a:t>four-horned</a:t>
            </a:r>
            <a:r>
              <a:rPr lang="de-DE" dirty="0"/>
              <a:t>, </a:t>
            </a:r>
            <a:r>
              <a:rPr lang="de-DE" dirty="0" err="1"/>
              <a:t>silver-white</a:t>
            </a:r>
            <a:r>
              <a:rPr lang="de-DE" dirty="0"/>
              <a:t> </a:t>
            </a:r>
            <a:r>
              <a:rPr lang="de-DE" dirty="0" err="1"/>
              <a:t>unicorns</a:t>
            </a:r>
            <a:r>
              <a:rPr lang="de-DE" dirty="0"/>
              <a:t> </a:t>
            </a:r>
            <a:r>
              <a:rPr lang="de-DE" dirty="0" err="1"/>
              <a:t>were</a:t>
            </a:r>
            <a:r>
              <a:rPr lang="de-DE" dirty="0"/>
              <a:t> </a:t>
            </a:r>
            <a:r>
              <a:rPr lang="de-DE" dirty="0" err="1"/>
              <a:t>previously</a:t>
            </a:r>
            <a:r>
              <a:rPr lang="de-DE" dirty="0"/>
              <a:t> </a:t>
            </a:r>
            <a:r>
              <a:rPr lang="de-DE" dirty="0" err="1"/>
              <a:t>unknown</a:t>
            </a:r>
            <a:r>
              <a:rPr lang="de-DE" dirty="0"/>
              <a:t> </a:t>
            </a:r>
            <a:r>
              <a:rPr lang="de-DE" dirty="0" err="1"/>
              <a:t>to</a:t>
            </a:r>
            <a:r>
              <a:rPr lang="de-DE" dirty="0"/>
              <a:t> </a:t>
            </a:r>
            <a:r>
              <a:rPr lang="de-DE" dirty="0" err="1"/>
              <a:t>science</a:t>
            </a:r>
            <a:r>
              <a:rPr lang="de-DE" dirty="0"/>
              <a:t>.</a:t>
            </a:r>
          </a:p>
          <a:p>
            <a:pPr marL="0" indent="0" fontAlgn="base">
              <a:buNone/>
            </a:pPr>
            <a:r>
              <a:rPr lang="de-DE" dirty="0" err="1"/>
              <a:t>Now</a:t>
            </a:r>
            <a:r>
              <a:rPr lang="de-DE" dirty="0"/>
              <a:t>, after </a:t>
            </a:r>
            <a:r>
              <a:rPr lang="de-DE" dirty="0" err="1"/>
              <a:t>almost</a:t>
            </a:r>
            <a:r>
              <a:rPr lang="de-DE" dirty="0"/>
              <a:t> </a:t>
            </a:r>
            <a:r>
              <a:rPr lang="de-DE" dirty="0" err="1"/>
              <a:t>two</a:t>
            </a:r>
            <a:r>
              <a:rPr lang="de-DE" dirty="0"/>
              <a:t> </a:t>
            </a:r>
            <a:r>
              <a:rPr lang="de-DE" dirty="0" err="1"/>
              <a:t>centuries</a:t>
            </a:r>
            <a:r>
              <a:rPr lang="de-DE" dirty="0"/>
              <a:t>, </a:t>
            </a:r>
            <a:r>
              <a:rPr lang="de-DE" dirty="0" err="1"/>
              <a:t>the</a:t>
            </a:r>
            <a:r>
              <a:rPr lang="de-DE" dirty="0"/>
              <a:t> </a:t>
            </a:r>
            <a:r>
              <a:rPr lang="de-DE" dirty="0" err="1"/>
              <a:t>mystery</a:t>
            </a:r>
            <a:r>
              <a:rPr lang="de-DE" dirty="0"/>
              <a:t> </a:t>
            </a:r>
            <a:r>
              <a:rPr lang="de-DE" dirty="0" err="1"/>
              <a:t>of</a:t>
            </a:r>
            <a:r>
              <a:rPr lang="de-DE" dirty="0"/>
              <a:t> </a:t>
            </a:r>
            <a:r>
              <a:rPr lang="de-DE" dirty="0" err="1"/>
              <a:t>what</a:t>
            </a:r>
            <a:r>
              <a:rPr lang="de-DE" dirty="0"/>
              <a:t> </a:t>
            </a:r>
            <a:r>
              <a:rPr lang="de-DE" dirty="0" err="1"/>
              <a:t>sparked</a:t>
            </a:r>
            <a:r>
              <a:rPr lang="de-DE" dirty="0"/>
              <a:t> </a:t>
            </a:r>
            <a:r>
              <a:rPr lang="de-DE" dirty="0" err="1"/>
              <a:t>this</a:t>
            </a:r>
            <a:r>
              <a:rPr lang="de-DE" dirty="0"/>
              <a:t> </a:t>
            </a:r>
            <a:r>
              <a:rPr lang="de-DE" dirty="0" err="1"/>
              <a:t>odd</a:t>
            </a:r>
            <a:r>
              <a:rPr lang="de-DE" dirty="0"/>
              <a:t> </a:t>
            </a:r>
            <a:r>
              <a:rPr lang="de-DE" dirty="0" err="1"/>
              <a:t>phenomenon</a:t>
            </a:r>
            <a:r>
              <a:rPr lang="de-DE" dirty="0"/>
              <a:t> </a:t>
            </a:r>
            <a:r>
              <a:rPr lang="de-DE" dirty="0" err="1"/>
              <a:t>is</a:t>
            </a:r>
            <a:r>
              <a:rPr lang="de-DE" dirty="0"/>
              <a:t> </a:t>
            </a:r>
            <a:r>
              <a:rPr lang="de-DE" dirty="0" err="1"/>
              <a:t>finally</a:t>
            </a:r>
            <a:r>
              <a:rPr lang="de-DE" dirty="0"/>
              <a:t> </a:t>
            </a:r>
            <a:r>
              <a:rPr lang="de-DE" dirty="0" err="1"/>
              <a:t>solved</a:t>
            </a:r>
            <a:r>
              <a:rPr lang="de-DE" dirty="0"/>
              <a:t>.</a:t>
            </a:r>
          </a:p>
          <a:p>
            <a:pPr marL="0" indent="0">
              <a:buNone/>
            </a:pPr>
            <a:endParaRPr lang="de-DE" dirty="0"/>
          </a:p>
        </p:txBody>
      </p:sp>
    </p:spTree>
    <p:extLst>
      <p:ext uri="{BB962C8B-B14F-4D97-AF65-F5344CB8AC3E}">
        <p14:creationId xmlns:p14="http://schemas.microsoft.com/office/powerpoint/2010/main" val="879543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CE7DA7-525D-DB40-A12B-30318BBDCBB7}"/>
              </a:ext>
            </a:extLst>
          </p:cNvPr>
          <p:cNvSpPr>
            <a:spLocks noGrp="1"/>
          </p:cNvSpPr>
          <p:nvPr>
            <p:ph type="title"/>
          </p:nvPr>
        </p:nvSpPr>
        <p:spPr/>
        <p:txBody>
          <a:bodyPr/>
          <a:lstStyle/>
          <a:p>
            <a:r>
              <a:rPr lang="de-DE" dirty="0"/>
              <a:t>Generative Sprachmodelle – GPT-2</a:t>
            </a:r>
          </a:p>
        </p:txBody>
      </p:sp>
      <p:sp>
        <p:nvSpPr>
          <p:cNvPr id="3" name="Inhaltsplatzhalter 2">
            <a:extLst>
              <a:ext uri="{FF2B5EF4-FFF2-40B4-BE49-F238E27FC236}">
                <a16:creationId xmlns:a16="http://schemas.microsoft.com/office/drawing/2014/main" id="{BA6955A3-793D-624D-8B05-8C2F9DE166D6}"/>
              </a:ext>
            </a:extLst>
          </p:cNvPr>
          <p:cNvSpPr>
            <a:spLocks noGrp="1"/>
          </p:cNvSpPr>
          <p:nvPr>
            <p:ph idx="1"/>
          </p:nvPr>
        </p:nvSpPr>
        <p:spPr/>
        <p:txBody>
          <a:bodyPr/>
          <a:lstStyle/>
          <a:p>
            <a:r>
              <a:rPr lang="de-DE" dirty="0"/>
              <a:t>Können Text generieren, aber auch viel mehr …</a:t>
            </a:r>
          </a:p>
          <a:p>
            <a:r>
              <a:rPr lang="de-DE" dirty="0"/>
              <a:t>Stile imitieren</a:t>
            </a:r>
          </a:p>
          <a:p>
            <a:r>
              <a:rPr lang="de-DE" dirty="0"/>
              <a:t>Können Fragen beantworten</a:t>
            </a:r>
          </a:p>
          <a:p>
            <a:r>
              <a:rPr lang="de-DE" dirty="0"/>
              <a:t>Können sich mit einem unterhalten</a:t>
            </a:r>
          </a:p>
          <a:p>
            <a:r>
              <a:rPr lang="de-DE" dirty="0"/>
              <a:t>Können übersetzen, obwohl sie nicht drauf trainiert wurden. </a:t>
            </a:r>
          </a:p>
          <a:p>
            <a:r>
              <a:rPr lang="de-DE" dirty="0">
                <a:sym typeface="Wingdings" pitchFamily="2" charset="2"/>
              </a:rPr>
              <a:t> Parallele Strukturen, gleiche Info in verschiedenen Modalitäten:</a:t>
            </a:r>
          </a:p>
          <a:p>
            <a:pPr lvl="1"/>
            <a:r>
              <a:rPr lang="de-DE" dirty="0">
                <a:sym typeface="Wingdings" pitchFamily="2" charset="2"/>
              </a:rPr>
              <a:t>Starke Einschränkung der möglichen Wörter, lernt GPT besonders gut.</a:t>
            </a:r>
            <a:endParaRPr lang="de-DE" dirty="0"/>
          </a:p>
          <a:p>
            <a:endParaRPr lang="de-DE" dirty="0"/>
          </a:p>
        </p:txBody>
      </p:sp>
      <p:pic>
        <p:nvPicPr>
          <p:cNvPr id="5" name="Grafik 4" descr="Ein Bild, das Screenshot enthält.&#10;&#10;Automatisch generierte Beschreibung">
            <a:extLst>
              <a:ext uri="{FF2B5EF4-FFF2-40B4-BE49-F238E27FC236}">
                <a16:creationId xmlns:a16="http://schemas.microsoft.com/office/drawing/2014/main" id="{A45DCEB8-9590-B04C-B6D7-08437AFB1FD7}"/>
              </a:ext>
            </a:extLst>
          </p:cNvPr>
          <p:cNvPicPr>
            <a:picLocks noChangeAspect="1"/>
          </p:cNvPicPr>
          <p:nvPr/>
        </p:nvPicPr>
        <p:blipFill>
          <a:blip r:embed="rId3"/>
          <a:stretch>
            <a:fillRect/>
          </a:stretch>
        </p:blipFill>
        <p:spPr>
          <a:xfrm>
            <a:off x="0" y="-17254"/>
            <a:ext cx="12192000" cy="6875253"/>
          </a:xfrm>
          <a:prstGeom prst="rect">
            <a:avLst/>
          </a:prstGeom>
        </p:spPr>
      </p:pic>
    </p:spTree>
    <p:extLst>
      <p:ext uri="{BB962C8B-B14F-4D97-AF65-F5344CB8AC3E}">
        <p14:creationId xmlns:p14="http://schemas.microsoft.com/office/powerpoint/2010/main" val="3254043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1CBCE89D-64B4-4E40-AA33-8D3D27398324}"/>
              </a:ext>
            </a:extLst>
          </p:cNvPr>
          <p:cNvSpPr txBox="1"/>
          <p:nvPr/>
        </p:nvSpPr>
        <p:spPr>
          <a:xfrm>
            <a:off x="3436073" y="308920"/>
            <a:ext cx="5319854" cy="523220"/>
          </a:xfrm>
          <a:prstGeom prst="rect">
            <a:avLst/>
          </a:prstGeom>
          <a:noFill/>
        </p:spPr>
        <p:txBody>
          <a:bodyPr wrap="none" rtlCol="0">
            <a:spAutoFit/>
          </a:bodyPr>
          <a:lstStyle/>
          <a:p>
            <a:r>
              <a:rPr lang="de-DE" sz="2800" dirty="0"/>
              <a:t>Wortvektoren kodieren relativ vage</a:t>
            </a:r>
          </a:p>
        </p:txBody>
      </p:sp>
      <p:pic>
        <p:nvPicPr>
          <p:cNvPr id="15" name="Grafik 14" descr="Ein Bild, das Screenshot enthält.&#10;&#10;Automatisch generierte Beschreibung">
            <a:extLst>
              <a:ext uri="{FF2B5EF4-FFF2-40B4-BE49-F238E27FC236}">
                <a16:creationId xmlns:a16="http://schemas.microsoft.com/office/drawing/2014/main" id="{04948F21-7E36-F246-BA5E-0FAA5327FB74}"/>
              </a:ext>
            </a:extLst>
          </p:cNvPr>
          <p:cNvPicPr>
            <a:picLocks noChangeAspect="1"/>
          </p:cNvPicPr>
          <p:nvPr/>
        </p:nvPicPr>
        <p:blipFill>
          <a:blip r:embed="rId3"/>
          <a:stretch>
            <a:fillRect/>
          </a:stretch>
        </p:blipFill>
        <p:spPr>
          <a:xfrm>
            <a:off x="2798292" y="942244"/>
            <a:ext cx="6889406" cy="5493513"/>
          </a:xfrm>
          <a:prstGeom prst="rect">
            <a:avLst/>
          </a:prstGeom>
        </p:spPr>
      </p:pic>
    </p:spTree>
    <p:extLst>
      <p:ext uri="{BB962C8B-B14F-4D97-AF65-F5344CB8AC3E}">
        <p14:creationId xmlns:p14="http://schemas.microsoft.com/office/powerpoint/2010/main" val="1101745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draußen, Personen, Gruppe, fahrend enthält.&#10;&#10;Automatisch generierte Beschreibung">
            <a:extLst>
              <a:ext uri="{FF2B5EF4-FFF2-40B4-BE49-F238E27FC236}">
                <a16:creationId xmlns:a16="http://schemas.microsoft.com/office/drawing/2014/main" id="{C4EFE08D-B5F3-2A49-BEC4-7338F5D688DF}"/>
              </a:ext>
            </a:extLst>
          </p:cNvPr>
          <p:cNvPicPr>
            <a:picLocks noChangeAspect="1"/>
          </p:cNvPicPr>
          <p:nvPr/>
        </p:nvPicPr>
        <p:blipFill rotWithShape="1">
          <a:blip r:embed="rId3">
            <a:alphaModFix amt="50000"/>
          </a:blip>
          <a:srcRect l="25778"/>
          <a:stretch/>
        </p:blipFill>
        <p:spPr>
          <a:xfrm>
            <a:off x="20" y="-18949"/>
            <a:ext cx="12191980" cy="6857999"/>
          </a:xfrm>
          <a:prstGeom prst="rect">
            <a:avLst/>
          </a:prstGeom>
        </p:spPr>
      </p:pic>
      <p:sp>
        <p:nvSpPr>
          <p:cNvPr id="9" name="Titel 1">
            <a:extLst>
              <a:ext uri="{FF2B5EF4-FFF2-40B4-BE49-F238E27FC236}">
                <a16:creationId xmlns:a16="http://schemas.microsoft.com/office/drawing/2014/main" id="{09519F78-4001-DA40-9385-F0AA198A34AF}"/>
              </a:ext>
            </a:extLst>
          </p:cNvPr>
          <p:cNvSpPr txBox="1">
            <a:spLocks/>
          </p:cNvSpPr>
          <p:nvPr/>
        </p:nvSpPr>
        <p:spPr>
          <a:xfrm>
            <a:off x="592254" y="-1768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dirty="0"/>
              <a:t>Transformer-Architektur</a:t>
            </a:r>
          </a:p>
        </p:txBody>
      </p:sp>
      <p:grpSp>
        <p:nvGrpSpPr>
          <p:cNvPr id="10" name="Gruppieren 9">
            <a:extLst>
              <a:ext uri="{FF2B5EF4-FFF2-40B4-BE49-F238E27FC236}">
                <a16:creationId xmlns:a16="http://schemas.microsoft.com/office/drawing/2014/main" id="{B31F02D9-45E1-4E42-9611-2909E73C29A8}"/>
              </a:ext>
            </a:extLst>
          </p:cNvPr>
          <p:cNvGrpSpPr/>
          <p:nvPr/>
        </p:nvGrpSpPr>
        <p:grpSpPr>
          <a:xfrm>
            <a:off x="2435005" y="1973523"/>
            <a:ext cx="7321989" cy="4032414"/>
            <a:chOff x="2977983" y="2055347"/>
            <a:chExt cx="7321989" cy="4032414"/>
          </a:xfrm>
        </p:grpSpPr>
        <p:grpSp>
          <p:nvGrpSpPr>
            <p:cNvPr id="12" name="Gruppieren 11">
              <a:extLst>
                <a:ext uri="{FF2B5EF4-FFF2-40B4-BE49-F238E27FC236}">
                  <a16:creationId xmlns:a16="http://schemas.microsoft.com/office/drawing/2014/main" id="{E3E9921E-9BF8-F748-BBA2-EC61E25A13DE}"/>
                </a:ext>
              </a:extLst>
            </p:cNvPr>
            <p:cNvGrpSpPr/>
            <p:nvPr/>
          </p:nvGrpSpPr>
          <p:grpSpPr>
            <a:xfrm>
              <a:off x="2977983" y="5667632"/>
              <a:ext cx="7319334" cy="420129"/>
              <a:chOff x="2409570" y="5581133"/>
              <a:chExt cx="7319334" cy="420129"/>
            </a:xfrm>
          </p:grpSpPr>
          <p:sp>
            <p:nvSpPr>
              <p:cNvPr id="73" name="Abgerundetes Rechteck 72">
                <a:extLst>
                  <a:ext uri="{FF2B5EF4-FFF2-40B4-BE49-F238E27FC236}">
                    <a16:creationId xmlns:a16="http://schemas.microsoft.com/office/drawing/2014/main" id="{AB04E985-0238-DF42-B34C-15F511E7537F}"/>
                  </a:ext>
                </a:extLst>
              </p:cNvPr>
              <p:cNvSpPr/>
              <p:nvPr/>
            </p:nvSpPr>
            <p:spPr>
              <a:xfrm>
                <a:off x="2409570"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4" name="Abgerundetes Rechteck 73">
                <a:extLst>
                  <a:ext uri="{FF2B5EF4-FFF2-40B4-BE49-F238E27FC236}">
                    <a16:creationId xmlns:a16="http://schemas.microsoft.com/office/drawing/2014/main" id="{36C85CE1-D3F1-5D4D-BA2E-D53DC317E8F1}"/>
                  </a:ext>
                </a:extLst>
              </p:cNvPr>
              <p:cNvSpPr/>
              <p:nvPr/>
            </p:nvSpPr>
            <p:spPr>
              <a:xfrm>
                <a:off x="3366927"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5" name="Abgerundetes Rechteck 74">
                <a:extLst>
                  <a:ext uri="{FF2B5EF4-FFF2-40B4-BE49-F238E27FC236}">
                    <a16:creationId xmlns:a16="http://schemas.microsoft.com/office/drawing/2014/main" id="{A951DEF1-25C8-D546-9560-6E94BF71B899}"/>
                  </a:ext>
                </a:extLst>
              </p:cNvPr>
              <p:cNvSpPr/>
              <p:nvPr/>
            </p:nvSpPr>
            <p:spPr>
              <a:xfrm>
                <a:off x="4324284"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6" name="Abgerundetes Rechteck 75">
                <a:extLst>
                  <a:ext uri="{FF2B5EF4-FFF2-40B4-BE49-F238E27FC236}">
                    <a16:creationId xmlns:a16="http://schemas.microsoft.com/office/drawing/2014/main" id="{0E42CE85-2054-6847-91A3-2B4D8A066EA9}"/>
                  </a:ext>
                </a:extLst>
              </p:cNvPr>
              <p:cNvSpPr/>
              <p:nvPr/>
            </p:nvSpPr>
            <p:spPr>
              <a:xfrm>
                <a:off x="5281641"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7" name="Abgerundetes Rechteck 76">
                <a:extLst>
                  <a:ext uri="{FF2B5EF4-FFF2-40B4-BE49-F238E27FC236}">
                    <a16:creationId xmlns:a16="http://schemas.microsoft.com/office/drawing/2014/main" id="{579B547C-7737-7344-B424-4B6592AAFF72}"/>
                  </a:ext>
                </a:extLst>
              </p:cNvPr>
              <p:cNvSpPr/>
              <p:nvPr/>
            </p:nvSpPr>
            <p:spPr>
              <a:xfrm>
                <a:off x="6238998"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8" name="Abgerundetes Rechteck 77">
                <a:extLst>
                  <a:ext uri="{FF2B5EF4-FFF2-40B4-BE49-F238E27FC236}">
                    <a16:creationId xmlns:a16="http://schemas.microsoft.com/office/drawing/2014/main" id="{30F20771-7E1A-4C4F-8829-6289239BA518}"/>
                  </a:ext>
                </a:extLst>
              </p:cNvPr>
              <p:cNvSpPr/>
              <p:nvPr/>
            </p:nvSpPr>
            <p:spPr>
              <a:xfrm>
                <a:off x="7196355"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9" name="Abgerundetes Rechteck 78">
                <a:extLst>
                  <a:ext uri="{FF2B5EF4-FFF2-40B4-BE49-F238E27FC236}">
                    <a16:creationId xmlns:a16="http://schemas.microsoft.com/office/drawing/2014/main" id="{E38F5ED0-BB06-0049-A3B4-DBB9174676FF}"/>
                  </a:ext>
                </a:extLst>
              </p:cNvPr>
              <p:cNvSpPr/>
              <p:nvPr/>
            </p:nvSpPr>
            <p:spPr>
              <a:xfrm>
                <a:off x="8153712"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80" name="Abgerundetes Rechteck 79">
                <a:extLst>
                  <a:ext uri="{FF2B5EF4-FFF2-40B4-BE49-F238E27FC236}">
                    <a16:creationId xmlns:a16="http://schemas.microsoft.com/office/drawing/2014/main" id="{7DBCB466-9513-7C47-9B58-C45A9BE3F685}"/>
                  </a:ext>
                </a:extLst>
              </p:cNvPr>
              <p:cNvSpPr/>
              <p:nvPr/>
            </p:nvSpPr>
            <p:spPr>
              <a:xfrm>
                <a:off x="9111066"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grpSp>
        <p:grpSp>
          <p:nvGrpSpPr>
            <p:cNvPr id="13" name="Gruppieren 12">
              <a:extLst>
                <a:ext uri="{FF2B5EF4-FFF2-40B4-BE49-F238E27FC236}">
                  <a16:creationId xmlns:a16="http://schemas.microsoft.com/office/drawing/2014/main" id="{6E0B78A1-4F0F-FF45-BEDD-792628A5EB61}"/>
                </a:ext>
              </a:extLst>
            </p:cNvPr>
            <p:cNvGrpSpPr/>
            <p:nvPr/>
          </p:nvGrpSpPr>
          <p:grpSpPr>
            <a:xfrm>
              <a:off x="2980638" y="4488352"/>
              <a:ext cx="7319334" cy="420129"/>
              <a:chOff x="2409570" y="5581133"/>
              <a:chExt cx="7319334" cy="420129"/>
            </a:xfrm>
          </p:grpSpPr>
          <p:sp>
            <p:nvSpPr>
              <p:cNvPr id="65" name="Abgerundetes Rechteck 64">
                <a:extLst>
                  <a:ext uri="{FF2B5EF4-FFF2-40B4-BE49-F238E27FC236}">
                    <a16:creationId xmlns:a16="http://schemas.microsoft.com/office/drawing/2014/main" id="{A844ECE1-8A77-624C-AB5F-54224C77F14A}"/>
                  </a:ext>
                </a:extLst>
              </p:cNvPr>
              <p:cNvSpPr/>
              <p:nvPr/>
            </p:nvSpPr>
            <p:spPr>
              <a:xfrm>
                <a:off x="2409570"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6" name="Abgerundetes Rechteck 65">
                <a:extLst>
                  <a:ext uri="{FF2B5EF4-FFF2-40B4-BE49-F238E27FC236}">
                    <a16:creationId xmlns:a16="http://schemas.microsoft.com/office/drawing/2014/main" id="{64023E69-9B9B-6049-9F9B-9C0B3CCC5209}"/>
                  </a:ext>
                </a:extLst>
              </p:cNvPr>
              <p:cNvSpPr/>
              <p:nvPr/>
            </p:nvSpPr>
            <p:spPr>
              <a:xfrm>
                <a:off x="3366927"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7" name="Abgerundetes Rechteck 66">
                <a:extLst>
                  <a:ext uri="{FF2B5EF4-FFF2-40B4-BE49-F238E27FC236}">
                    <a16:creationId xmlns:a16="http://schemas.microsoft.com/office/drawing/2014/main" id="{86C08783-DB6E-8A43-8269-0CD28DF6913D}"/>
                  </a:ext>
                </a:extLst>
              </p:cNvPr>
              <p:cNvSpPr/>
              <p:nvPr/>
            </p:nvSpPr>
            <p:spPr>
              <a:xfrm>
                <a:off x="4324284"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8" name="Abgerundetes Rechteck 67">
                <a:extLst>
                  <a:ext uri="{FF2B5EF4-FFF2-40B4-BE49-F238E27FC236}">
                    <a16:creationId xmlns:a16="http://schemas.microsoft.com/office/drawing/2014/main" id="{83F6A45B-8930-E244-8251-E53F994BAA76}"/>
                  </a:ext>
                </a:extLst>
              </p:cNvPr>
              <p:cNvSpPr/>
              <p:nvPr/>
            </p:nvSpPr>
            <p:spPr>
              <a:xfrm>
                <a:off x="5281641"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9" name="Abgerundetes Rechteck 68">
                <a:extLst>
                  <a:ext uri="{FF2B5EF4-FFF2-40B4-BE49-F238E27FC236}">
                    <a16:creationId xmlns:a16="http://schemas.microsoft.com/office/drawing/2014/main" id="{C1E2CD2F-A754-8C4B-9178-BA402565A2A7}"/>
                  </a:ext>
                </a:extLst>
              </p:cNvPr>
              <p:cNvSpPr/>
              <p:nvPr/>
            </p:nvSpPr>
            <p:spPr>
              <a:xfrm>
                <a:off x="6238998"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0" name="Abgerundetes Rechteck 69">
                <a:extLst>
                  <a:ext uri="{FF2B5EF4-FFF2-40B4-BE49-F238E27FC236}">
                    <a16:creationId xmlns:a16="http://schemas.microsoft.com/office/drawing/2014/main" id="{BF10793F-7867-CA4A-89D7-9B443B013EBB}"/>
                  </a:ext>
                </a:extLst>
              </p:cNvPr>
              <p:cNvSpPr/>
              <p:nvPr/>
            </p:nvSpPr>
            <p:spPr>
              <a:xfrm>
                <a:off x="7196355"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1" name="Abgerundetes Rechteck 70">
                <a:extLst>
                  <a:ext uri="{FF2B5EF4-FFF2-40B4-BE49-F238E27FC236}">
                    <a16:creationId xmlns:a16="http://schemas.microsoft.com/office/drawing/2014/main" id="{BB91F23B-5329-A146-998C-86A5B6DE505F}"/>
                  </a:ext>
                </a:extLst>
              </p:cNvPr>
              <p:cNvSpPr/>
              <p:nvPr/>
            </p:nvSpPr>
            <p:spPr>
              <a:xfrm>
                <a:off x="8153712"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72" name="Abgerundetes Rechteck 71">
                <a:extLst>
                  <a:ext uri="{FF2B5EF4-FFF2-40B4-BE49-F238E27FC236}">
                    <a16:creationId xmlns:a16="http://schemas.microsoft.com/office/drawing/2014/main" id="{17EBCAE3-C887-3E48-975A-886E522F9723}"/>
                  </a:ext>
                </a:extLst>
              </p:cNvPr>
              <p:cNvSpPr/>
              <p:nvPr/>
            </p:nvSpPr>
            <p:spPr>
              <a:xfrm>
                <a:off x="9111066"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grpSp>
        <p:grpSp>
          <p:nvGrpSpPr>
            <p:cNvPr id="14" name="Gruppieren 13">
              <a:extLst>
                <a:ext uri="{FF2B5EF4-FFF2-40B4-BE49-F238E27FC236}">
                  <a16:creationId xmlns:a16="http://schemas.microsoft.com/office/drawing/2014/main" id="{960857A1-75FC-FC46-8A1F-B10D6EA2BACB}"/>
                </a:ext>
              </a:extLst>
            </p:cNvPr>
            <p:cNvGrpSpPr/>
            <p:nvPr/>
          </p:nvGrpSpPr>
          <p:grpSpPr>
            <a:xfrm>
              <a:off x="2977983" y="3259442"/>
              <a:ext cx="7319334" cy="420129"/>
              <a:chOff x="2409570" y="5581133"/>
              <a:chExt cx="7319334" cy="420129"/>
            </a:xfrm>
          </p:grpSpPr>
          <p:sp>
            <p:nvSpPr>
              <p:cNvPr id="57" name="Abgerundetes Rechteck 56">
                <a:extLst>
                  <a:ext uri="{FF2B5EF4-FFF2-40B4-BE49-F238E27FC236}">
                    <a16:creationId xmlns:a16="http://schemas.microsoft.com/office/drawing/2014/main" id="{5F0AE6C7-D812-7D47-B3CA-483CB85B13DB}"/>
                  </a:ext>
                </a:extLst>
              </p:cNvPr>
              <p:cNvSpPr/>
              <p:nvPr/>
            </p:nvSpPr>
            <p:spPr>
              <a:xfrm>
                <a:off x="2409570"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8" name="Abgerundetes Rechteck 57">
                <a:extLst>
                  <a:ext uri="{FF2B5EF4-FFF2-40B4-BE49-F238E27FC236}">
                    <a16:creationId xmlns:a16="http://schemas.microsoft.com/office/drawing/2014/main" id="{2D5A2E37-C242-8C4C-88C3-1CD92C8860CD}"/>
                  </a:ext>
                </a:extLst>
              </p:cNvPr>
              <p:cNvSpPr/>
              <p:nvPr/>
            </p:nvSpPr>
            <p:spPr>
              <a:xfrm>
                <a:off x="3366927"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9" name="Abgerundetes Rechteck 58">
                <a:extLst>
                  <a:ext uri="{FF2B5EF4-FFF2-40B4-BE49-F238E27FC236}">
                    <a16:creationId xmlns:a16="http://schemas.microsoft.com/office/drawing/2014/main" id="{DEAB0DAF-DD9A-2A4A-88C4-CDEB3B672315}"/>
                  </a:ext>
                </a:extLst>
              </p:cNvPr>
              <p:cNvSpPr/>
              <p:nvPr/>
            </p:nvSpPr>
            <p:spPr>
              <a:xfrm>
                <a:off x="4324284"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0" name="Abgerundetes Rechteck 59">
                <a:extLst>
                  <a:ext uri="{FF2B5EF4-FFF2-40B4-BE49-F238E27FC236}">
                    <a16:creationId xmlns:a16="http://schemas.microsoft.com/office/drawing/2014/main" id="{1E391FA5-648E-C144-916C-5CD6E904D89C}"/>
                  </a:ext>
                </a:extLst>
              </p:cNvPr>
              <p:cNvSpPr/>
              <p:nvPr/>
            </p:nvSpPr>
            <p:spPr>
              <a:xfrm>
                <a:off x="5281641"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1" name="Abgerundetes Rechteck 60">
                <a:extLst>
                  <a:ext uri="{FF2B5EF4-FFF2-40B4-BE49-F238E27FC236}">
                    <a16:creationId xmlns:a16="http://schemas.microsoft.com/office/drawing/2014/main" id="{76F29662-C752-B54F-A34A-280133A723CD}"/>
                  </a:ext>
                </a:extLst>
              </p:cNvPr>
              <p:cNvSpPr/>
              <p:nvPr/>
            </p:nvSpPr>
            <p:spPr>
              <a:xfrm>
                <a:off x="6238998"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2" name="Abgerundetes Rechteck 61">
                <a:extLst>
                  <a:ext uri="{FF2B5EF4-FFF2-40B4-BE49-F238E27FC236}">
                    <a16:creationId xmlns:a16="http://schemas.microsoft.com/office/drawing/2014/main" id="{4F700F75-D983-7C49-9A21-93C5AF260145}"/>
                  </a:ext>
                </a:extLst>
              </p:cNvPr>
              <p:cNvSpPr/>
              <p:nvPr/>
            </p:nvSpPr>
            <p:spPr>
              <a:xfrm>
                <a:off x="7196355"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3" name="Abgerundetes Rechteck 62">
                <a:extLst>
                  <a:ext uri="{FF2B5EF4-FFF2-40B4-BE49-F238E27FC236}">
                    <a16:creationId xmlns:a16="http://schemas.microsoft.com/office/drawing/2014/main" id="{86E69B44-90C3-E64B-B979-9A5E7EDE00CE}"/>
                  </a:ext>
                </a:extLst>
              </p:cNvPr>
              <p:cNvSpPr/>
              <p:nvPr/>
            </p:nvSpPr>
            <p:spPr>
              <a:xfrm>
                <a:off x="8153712"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64" name="Abgerundetes Rechteck 63">
                <a:extLst>
                  <a:ext uri="{FF2B5EF4-FFF2-40B4-BE49-F238E27FC236}">
                    <a16:creationId xmlns:a16="http://schemas.microsoft.com/office/drawing/2014/main" id="{E0F38D82-207E-FE41-9ABA-3ECE7CCB77CF}"/>
                  </a:ext>
                </a:extLst>
              </p:cNvPr>
              <p:cNvSpPr/>
              <p:nvPr/>
            </p:nvSpPr>
            <p:spPr>
              <a:xfrm>
                <a:off x="9111066"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grpSp>
        <p:grpSp>
          <p:nvGrpSpPr>
            <p:cNvPr id="15" name="Gruppieren 14">
              <a:extLst>
                <a:ext uri="{FF2B5EF4-FFF2-40B4-BE49-F238E27FC236}">
                  <a16:creationId xmlns:a16="http://schemas.microsoft.com/office/drawing/2014/main" id="{47C5CFD6-EC76-AE4E-AC6D-4844A5435668}"/>
                </a:ext>
              </a:extLst>
            </p:cNvPr>
            <p:cNvGrpSpPr/>
            <p:nvPr/>
          </p:nvGrpSpPr>
          <p:grpSpPr>
            <a:xfrm>
              <a:off x="2977983" y="2055347"/>
              <a:ext cx="7319334" cy="420129"/>
              <a:chOff x="2409570" y="5581133"/>
              <a:chExt cx="7319334" cy="420129"/>
            </a:xfrm>
          </p:grpSpPr>
          <p:sp>
            <p:nvSpPr>
              <p:cNvPr id="49" name="Abgerundetes Rechteck 48">
                <a:extLst>
                  <a:ext uri="{FF2B5EF4-FFF2-40B4-BE49-F238E27FC236}">
                    <a16:creationId xmlns:a16="http://schemas.microsoft.com/office/drawing/2014/main" id="{83E83AE8-C053-CB42-AD1D-F41D717E4687}"/>
                  </a:ext>
                </a:extLst>
              </p:cNvPr>
              <p:cNvSpPr/>
              <p:nvPr/>
            </p:nvSpPr>
            <p:spPr>
              <a:xfrm>
                <a:off x="2409570"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0" name="Abgerundetes Rechteck 49">
                <a:extLst>
                  <a:ext uri="{FF2B5EF4-FFF2-40B4-BE49-F238E27FC236}">
                    <a16:creationId xmlns:a16="http://schemas.microsoft.com/office/drawing/2014/main" id="{7695EC4B-F812-C646-A7F6-5C3B55FBFD36}"/>
                  </a:ext>
                </a:extLst>
              </p:cNvPr>
              <p:cNvSpPr/>
              <p:nvPr/>
            </p:nvSpPr>
            <p:spPr>
              <a:xfrm>
                <a:off x="3366927"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1" name="Abgerundetes Rechteck 50">
                <a:extLst>
                  <a:ext uri="{FF2B5EF4-FFF2-40B4-BE49-F238E27FC236}">
                    <a16:creationId xmlns:a16="http://schemas.microsoft.com/office/drawing/2014/main" id="{F9AB5A76-252A-A84D-8704-360760A73B90}"/>
                  </a:ext>
                </a:extLst>
              </p:cNvPr>
              <p:cNvSpPr/>
              <p:nvPr/>
            </p:nvSpPr>
            <p:spPr>
              <a:xfrm>
                <a:off x="4324284"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2" name="Abgerundetes Rechteck 51">
                <a:extLst>
                  <a:ext uri="{FF2B5EF4-FFF2-40B4-BE49-F238E27FC236}">
                    <a16:creationId xmlns:a16="http://schemas.microsoft.com/office/drawing/2014/main" id="{061B5057-C285-8D47-A597-3428530E5FF2}"/>
                  </a:ext>
                </a:extLst>
              </p:cNvPr>
              <p:cNvSpPr/>
              <p:nvPr/>
            </p:nvSpPr>
            <p:spPr>
              <a:xfrm>
                <a:off x="5281641"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3" name="Abgerundetes Rechteck 52">
                <a:extLst>
                  <a:ext uri="{FF2B5EF4-FFF2-40B4-BE49-F238E27FC236}">
                    <a16:creationId xmlns:a16="http://schemas.microsoft.com/office/drawing/2014/main" id="{DCB9423D-C2F7-BA47-AB37-4825BF32AB2D}"/>
                  </a:ext>
                </a:extLst>
              </p:cNvPr>
              <p:cNvSpPr/>
              <p:nvPr/>
            </p:nvSpPr>
            <p:spPr>
              <a:xfrm>
                <a:off x="6238998"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4" name="Abgerundetes Rechteck 53">
                <a:extLst>
                  <a:ext uri="{FF2B5EF4-FFF2-40B4-BE49-F238E27FC236}">
                    <a16:creationId xmlns:a16="http://schemas.microsoft.com/office/drawing/2014/main" id="{CE4EACE5-41C1-F44B-AAC3-52D3D3ECC797}"/>
                  </a:ext>
                </a:extLst>
              </p:cNvPr>
              <p:cNvSpPr/>
              <p:nvPr/>
            </p:nvSpPr>
            <p:spPr>
              <a:xfrm>
                <a:off x="7196355"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5" name="Abgerundetes Rechteck 54">
                <a:extLst>
                  <a:ext uri="{FF2B5EF4-FFF2-40B4-BE49-F238E27FC236}">
                    <a16:creationId xmlns:a16="http://schemas.microsoft.com/office/drawing/2014/main" id="{C7AD3FFE-6F78-9445-85D6-6AAB2AD616B3}"/>
                  </a:ext>
                </a:extLst>
              </p:cNvPr>
              <p:cNvSpPr/>
              <p:nvPr/>
            </p:nvSpPr>
            <p:spPr>
              <a:xfrm>
                <a:off x="8153712"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56" name="Abgerundetes Rechteck 55">
                <a:extLst>
                  <a:ext uri="{FF2B5EF4-FFF2-40B4-BE49-F238E27FC236}">
                    <a16:creationId xmlns:a16="http://schemas.microsoft.com/office/drawing/2014/main" id="{2F69EAB3-0EFA-5247-A4BB-CBC9BAD820F8}"/>
                  </a:ext>
                </a:extLst>
              </p:cNvPr>
              <p:cNvSpPr/>
              <p:nvPr/>
            </p:nvSpPr>
            <p:spPr>
              <a:xfrm>
                <a:off x="9111066" y="5581133"/>
                <a:ext cx="617838" cy="420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V</a:t>
                </a:r>
              </a:p>
            </p:txBody>
          </p:sp>
        </p:grpSp>
        <p:grpSp>
          <p:nvGrpSpPr>
            <p:cNvPr id="16" name="Gruppieren 15">
              <a:extLst>
                <a:ext uri="{FF2B5EF4-FFF2-40B4-BE49-F238E27FC236}">
                  <a16:creationId xmlns:a16="http://schemas.microsoft.com/office/drawing/2014/main" id="{2E9DBC1D-10A8-D24D-8B21-117693B6EB6C}"/>
                </a:ext>
              </a:extLst>
            </p:cNvPr>
            <p:cNvGrpSpPr/>
            <p:nvPr/>
          </p:nvGrpSpPr>
          <p:grpSpPr>
            <a:xfrm>
              <a:off x="3019776" y="3704285"/>
              <a:ext cx="7216344" cy="719423"/>
              <a:chOff x="2451363" y="3617786"/>
              <a:chExt cx="7216344" cy="719423"/>
            </a:xfrm>
          </p:grpSpPr>
          <p:grpSp>
            <p:nvGrpSpPr>
              <p:cNvPr id="39" name="Gruppieren 38">
                <a:extLst>
                  <a:ext uri="{FF2B5EF4-FFF2-40B4-BE49-F238E27FC236}">
                    <a16:creationId xmlns:a16="http://schemas.microsoft.com/office/drawing/2014/main" id="{85F763F9-974D-2342-BCFE-64FD0E2EEA2D}"/>
                  </a:ext>
                </a:extLst>
              </p:cNvPr>
              <p:cNvGrpSpPr/>
              <p:nvPr/>
            </p:nvGrpSpPr>
            <p:grpSpPr>
              <a:xfrm>
                <a:off x="2718488" y="3617786"/>
                <a:ext cx="6697371" cy="719423"/>
                <a:chOff x="2714364" y="3719389"/>
                <a:chExt cx="6701496" cy="494270"/>
              </a:xfrm>
            </p:grpSpPr>
            <p:cxnSp>
              <p:nvCxnSpPr>
                <p:cNvPr id="41" name="Gerade Verbindung mit Pfeil 40">
                  <a:extLst>
                    <a:ext uri="{FF2B5EF4-FFF2-40B4-BE49-F238E27FC236}">
                      <a16:creationId xmlns:a16="http://schemas.microsoft.com/office/drawing/2014/main" id="{E45183AC-E358-8E48-A696-198FF42ECC36}"/>
                    </a:ext>
                  </a:extLst>
                </p:cNvPr>
                <p:cNvCxnSpPr/>
                <p:nvPr/>
              </p:nvCxnSpPr>
              <p:spPr>
                <a:xfrm flipV="1">
                  <a:off x="2714364"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D0D5CC16-7A19-0544-ACBA-14126330CA91}"/>
                    </a:ext>
                  </a:extLst>
                </p:cNvPr>
                <p:cNvCxnSpPr/>
                <p:nvPr/>
              </p:nvCxnSpPr>
              <p:spPr>
                <a:xfrm flipV="1">
                  <a:off x="3671721"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B88DA20A-CF45-C149-A8D6-5CB32A08DDFD}"/>
                    </a:ext>
                  </a:extLst>
                </p:cNvPr>
                <p:cNvCxnSpPr/>
                <p:nvPr/>
              </p:nvCxnSpPr>
              <p:spPr>
                <a:xfrm flipV="1">
                  <a:off x="4629078"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0BF827E6-9F16-794C-BAA4-C3B4A58B02EE}"/>
                    </a:ext>
                  </a:extLst>
                </p:cNvPr>
                <p:cNvCxnSpPr/>
                <p:nvPr/>
              </p:nvCxnSpPr>
              <p:spPr>
                <a:xfrm flipV="1">
                  <a:off x="5586435"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9645C04D-8FCE-DE43-8CBB-4B409DA53B7F}"/>
                    </a:ext>
                  </a:extLst>
                </p:cNvPr>
                <p:cNvCxnSpPr/>
                <p:nvPr/>
              </p:nvCxnSpPr>
              <p:spPr>
                <a:xfrm flipV="1">
                  <a:off x="6543792"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E5247A0C-6931-5D40-9E32-5F654779EF10}"/>
                    </a:ext>
                  </a:extLst>
                </p:cNvPr>
                <p:cNvCxnSpPr/>
                <p:nvPr/>
              </p:nvCxnSpPr>
              <p:spPr>
                <a:xfrm flipV="1">
                  <a:off x="7501149"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53E741C9-53EF-D24A-8EDA-A1728E3F3BB2}"/>
                    </a:ext>
                  </a:extLst>
                </p:cNvPr>
                <p:cNvCxnSpPr/>
                <p:nvPr/>
              </p:nvCxnSpPr>
              <p:spPr>
                <a:xfrm flipV="1">
                  <a:off x="8458506"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99704C5A-F142-3A4A-9DC8-5311F123D508}"/>
                    </a:ext>
                  </a:extLst>
                </p:cNvPr>
                <p:cNvCxnSpPr/>
                <p:nvPr/>
              </p:nvCxnSpPr>
              <p:spPr>
                <a:xfrm flipV="1">
                  <a:off x="9415860"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Abgerundetes Rechteck 39">
                <a:extLst>
                  <a:ext uri="{FF2B5EF4-FFF2-40B4-BE49-F238E27FC236}">
                    <a16:creationId xmlns:a16="http://schemas.microsoft.com/office/drawing/2014/main" id="{453D666D-DE81-B445-B325-9FD8C2159759}"/>
                  </a:ext>
                </a:extLst>
              </p:cNvPr>
              <p:cNvSpPr/>
              <p:nvPr/>
            </p:nvSpPr>
            <p:spPr>
              <a:xfrm>
                <a:off x="2451363" y="3871206"/>
                <a:ext cx="7216344" cy="312346"/>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mechanism</a:t>
                </a:r>
              </a:p>
            </p:txBody>
          </p:sp>
        </p:grpSp>
        <p:grpSp>
          <p:nvGrpSpPr>
            <p:cNvPr id="17" name="Gruppieren 16">
              <a:extLst>
                <a:ext uri="{FF2B5EF4-FFF2-40B4-BE49-F238E27FC236}">
                  <a16:creationId xmlns:a16="http://schemas.microsoft.com/office/drawing/2014/main" id="{5E07AABA-9D34-7449-B944-E642A798CF16}"/>
                </a:ext>
              </a:extLst>
            </p:cNvPr>
            <p:cNvGrpSpPr/>
            <p:nvPr/>
          </p:nvGrpSpPr>
          <p:grpSpPr>
            <a:xfrm>
              <a:off x="3041211" y="4932500"/>
              <a:ext cx="7216344" cy="719423"/>
              <a:chOff x="2451363" y="3617786"/>
              <a:chExt cx="7216344" cy="719423"/>
            </a:xfrm>
          </p:grpSpPr>
          <p:grpSp>
            <p:nvGrpSpPr>
              <p:cNvPr id="29" name="Gruppieren 28">
                <a:extLst>
                  <a:ext uri="{FF2B5EF4-FFF2-40B4-BE49-F238E27FC236}">
                    <a16:creationId xmlns:a16="http://schemas.microsoft.com/office/drawing/2014/main" id="{7AE2C9A2-6E10-204D-ABCA-B55D727E7DCD}"/>
                  </a:ext>
                </a:extLst>
              </p:cNvPr>
              <p:cNvGrpSpPr/>
              <p:nvPr/>
            </p:nvGrpSpPr>
            <p:grpSpPr>
              <a:xfrm>
                <a:off x="2718488" y="3617786"/>
                <a:ext cx="6697371" cy="719423"/>
                <a:chOff x="2714364" y="3719389"/>
                <a:chExt cx="6701496" cy="494270"/>
              </a:xfrm>
            </p:grpSpPr>
            <p:cxnSp>
              <p:nvCxnSpPr>
                <p:cNvPr id="31" name="Gerade Verbindung mit Pfeil 30">
                  <a:extLst>
                    <a:ext uri="{FF2B5EF4-FFF2-40B4-BE49-F238E27FC236}">
                      <a16:creationId xmlns:a16="http://schemas.microsoft.com/office/drawing/2014/main" id="{88BCEFF6-1169-A54D-ACB2-80268CF2B92F}"/>
                    </a:ext>
                  </a:extLst>
                </p:cNvPr>
                <p:cNvCxnSpPr/>
                <p:nvPr/>
              </p:nvCxnSpPr>
              <p:spPr>
                <a:xfrm flipV="1">
                  <a:off x="2714364"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5B37AA7C-F0D1-DB46-BF96-F9B08350D770}"/>
                    </a:ext>
                  </a:extLst>
                </p:cNvPr>
                <p:cNvCxnSpPr/>
                <p:nvPr/>
              </p:nvCxnSpPr>
              <p:spPr>
                <a:xfrm flipV="1">
                  <a:off x="3671721"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7FEFC3B0-70B9-1D47-B8D0-1A0CB81BEB5D}"/>
                    </a:ext>
                  </a:extLst>
                </p:cNvPr>
                <p:cNvCxnSpPr/>
                <p:nvPr/>
              </p:nvCxnSpPr>
              <p:spPr>
                <a:xfrm flipV="1">
                  <a:off x="4629078"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A04088D7-2C00-1C41-B99E-D6DFECFFF86C}"/>
                    </a:ext>
                  </a:extLst>
                </p:cNvPr>
                <p:cNvCxnSpPr/>
                <p:nvPr/>
              </p:nvCxnSpPr>
              <p:spPr>
                <a:xfrm flipV="1">
                  <a:off x="5586435"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4CE10130-7969-0D4C-9BBD-657F62C8C3AE}"/>
                    </a:ext>
                  </a:extLst>
                </p:cNvPr>
                <p:cNvCxnSpPr/>
                <p:nvPr/>
              </p:nvCxnSpPr>
              <p:spPr>
                <a:xfrm flipV="1">
                  <a:off x="6543792"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00F73E0D-B403-5147-B23B-C0B899211D75}"/>
                    </a:ext>
                  </a:extLst>
                </p:cNvPr>
                <p:cNvCxnSpPr/>
                <p:nvPr/>
              </p:nvCxnSpPr>
              <p:spPr>
                <a:xfrm flipV="1">
                  <a:off x="7501149"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74134633-7346-5147-A3EB-E5E5CEC9F826}"/>
                    </a:ext>
                  </a:extLst>
                </p:cNvPr>
                <p:cNvCxnSpPr/>
                <p:nvPr/>
              </p:nvCxnSpPr>
              <p:spPr>
                <a:xfrm flipV="1">
                  <a:off x="8458506"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CB134AFA-36FA-F54B-A953-3F4CAF643C5B}"/>
                    </a:ext>
                  </a:extLst>
                </p:cNvPr>
                <p:cNvCxnSpPr/>
                <p:nvPr/>
              </p:nvCxnSpPr>
              <p:spPr>
                <a:xfrm flipV="1">
                  <a:off x="9415860"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Abgerundetes Rechteck 29">
                <a:extLst>
                  <a:ext uri="{FF2B5EF4-FFF2-40B4-BE49-F238E27FC236}">
                    <a16:creationId xmlns:a16="http://schemas.microsoft.com/office/drawing/2014/main" id="{8CE972C7-5D10-5B40-AE6C-3D1457683EAD}"/>
                  </a:ext>
                </a:extLst>
              </p:cNvPr>
              <p:cNvSpPr/>
              <p:nvPr/>
            </p:nvSpPr>
            <p:spPr>
              <a:xfrm>
                <a:off x="2451363" y="3871206"/>
                <a:ext cx="7216344" cy="312346"/>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mechanism</a:t>
                </a:r>
              </a:p>
            </p:txBody>
          </p:sp>
        </p:grpSp>
        <p:grpSp>
          <p:nvGrpSpPr>
            <p:cNvPr id="18" name="Gruppieren 17">
              <a:extLst>
                <a:ext uri="{FF2B5EF4-FFF2-40B4-BE49-F238E27FC236}">
                  <a16:creationId xmlns:a16="http://schemas.microsoft.com/office/drawing/2014/main" id="{A7841945-F03F-6241-B505-9E6E6C675E17}"/>
                </a:ext>
              </a:extLst>
            </p:cNvPr>
            <p:cNvGrpSpPr/>
            <p:nvPr/>
          </p:nvGrpSpPr>
          <p:grpSpPr>
            <a:xfrm>
              <a:off x="3019776" y="2513320"/>
              <a:ext cx="7216344" cy="719423"/>
              <a:chOff x="2451363" y="3617786"/>
              <a:chExt cx="7216344" cy="719423"/>
            </a:xfrm>
          </p:grpSpPr>
          <p:grpSp>
            <p:nvGrpSpPr>
              <p:cNvPr id="19" name="Gruppieren 18">
                <a:extLst>
                  <a:ext uri="{FF2B5EF4-FFF2-40B4-BE49-F238E27FC236}">
                    <a16:creationId xmlns:a16="http://schemas.microsoft.com/office/drawing/2014/main" id="{78C2BEEB-BFB8-1344-A28D-8A64C5E8F618}"/>
                  </a:ext>
                </a:extLst>
              </p:cNvPr>
              <p:cNvGrpSpPr/>
              <p:nvPr/>
            </p:nvGrpSpPr>
            <p:grpSpPr>
              <a:xfrm>
                <a:off x="2718488" y="3617786"/>
                <a:ext cx="6697371" cy="719423"/>
                <a:chOff x="2714364" y="3719389"/>
                <a:chExt cx="6701496" cy="494270"/>
              </a:xfrm>
            </p:grpSpPr>
            <p:cxnSp>
              <p:nvCxnSpPr>
                <p:cNvPr id="21" name="Gerade Verbindung mit Pfeil 20">
                  <a:extLst>
                    <a:ext uri="{FF2B5EF4-FFF2-40B4-BE49-F238E27FC236}">
                      <a16:creationId xmlns:a16="http://schemas.microsoft.com/office/drawing/2014/main" id="{B6FE773F-EFE8-454C-9700-8A4A75599DEA}"/>
                    </a:ext>
                  </a:extLst>
                </p:cNvPr>
                <p:cNvCxnSpPr/>
                <p:nvPr/>
              </p:nvCxnSpPr>
              <p:spPr>
                <a:xfrm flipV="1">
                  <a:off x="2714364"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981AD8EE-C0B9-C347-8939-29DEC051A093}"/>
                    </a:ext>
                  </a:extLst>
                </p:cNvPr>
                <p:cNvCxnSpPr/>
                <p:nvPr/>
              </p:nvCxnSpPr>
              <p:spPr>
                <a:xfrm flipV="1">
                  <a:off x="3671721"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6DE97CDE-CD90-1047-8A30-F5CD4F68E1A4}"/>
                    </a:ext>
                  </a:extLst>
                </p:cNvPr>
                <p:cNvCxnSpPr/>
                <p:nvPr/>
              </p:nvCxnSpPr>
              <p:spPr>
                <a:xfrm flipV="1">
                  <a:off x="4629078"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73AF90E8-76E0-304B-840A-7BD358E0D9D7}"/>
                    </a:ext>
                  </a:extLst>
                </p:cNvPr>
                <p:cNvCxnSpPr/>
                <p:nvPr/>
              </p:nvCxnSpPr>
              <p:spPr>
                <a:xfrm flipV="1">
                  <a:off x="5586435"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AECB6C59-8FA3-FE42-BE5E-5980E8FC1C28}"/>
                    </a:ext>
                  </a:extLst>
                </p:cNvPr>
                <p:cNvCxnSpPr/>
                <p:nvPr/>
              </p:nvCxnSpPr>
              <p:spPr>
                <a:xfrm flipV="1">
                  <a:off x="6543792"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9388772B-B967-DF46-9627-EB72873EA18B}"/>
                    </a:ext>
                  </a:extLst>
                </p:cNvPr>
                <p:cNvCxnSpPr/>
                <p:nvPr/>
              </p:nvCxnSpPr>
              <p:spPr>
                <a:xfrm flipV="1">
                  <a:off x="7501149"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5DBEA8B2-69F5-424F-B8EB-5FC935A977DF}"/>
                    </a:ext>
                  </a:extLst>
                </p:cNvPr>
                <p:cNvCxnSpPr/>
                <p:nvPr/>
              </p:nvCxnSpPr>
              <p:spPr>
                <a:xfrm flipV="1">
                  <a:off x="8458506"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69DE327-13BF-4842-9A97-F0F242219981}"/>
                    </a:ext>
                  </a:extLst>
                </p:cNvPr>
                <p:cNvCxnSpPr/>
                <p:nvPr/>
              </p:nvCxnSpPr>
              <p:spPr>
                <a:xfrm flipV="1">
                  <a:off x="9415860" y="3719389"/>
                  <a:ext cx="0" cy="494270"/>
                </a:xfrm>
                <a:prstGeom prst="straightConnector1">
                  <a:avLst/>
                </a:prstGeom>
                <a:ln w="317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Abgerundetes Rechteck 19">
                <a:extLst>
                  <a:ext uri="{FF2B5EF4-FFF2-40B4-BE49-F238E27FC236}">
                    <a16:creationId xmlns:a16="http://schemas.microsoft.com/office/drawing/2014/main" id="{5345B8F9-7165-3443-88DD-B486271EE49E}"/>
                  </a:ext>
                </a:extLst>
              </p:cNvPr>
              <p:cNvSpPr/>
              <p:nvPr/>
            </p:nvSpPr>
            <p:spPr>
              <a:xfrm>
                <a:off x="2451363" y="3871206"/>
                <a:ext cx="7216344" cy="312346"/>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Attention mechanism</a:t>
                </a:r>
              </a:p>
            </p:txBody>
          </p:sp>
        </p:grpSp>
      </p:grpSp>
      <p:sp>
        <p:nvSpPr>
          <p:cNvPr id="81" name="Textfeld 80">
            <a:extLst>
              <a:ext uri="{FF2B5EF4-FFF2-40B4-BE49-F238E27FC236}">
                <a16:creationId xmlns:a16="http://schemas.microsoft.com/office/drawing/2014/main" id="{7B558741-1BAB-BC44-B34E-6E49753DB612}"/>
              </a:ext>
            </a:extLst>
          </p:cNvPr>
          <p:cNvSpPr txBox="1"/>
          <p:nvPr/>
        </p:nvSpPr>
        <p:spPr>
          <a:xfrm>
            <a:off x="2343886" y="6412779"/>
            <a:ext cx="7435241" cy="369332"/>
          </a:xfrm>
          <a:prstGeom prst="rect">
            <a:avLst/>
          </a:prstGeom>
          <a:noFill/>
        </p:spPr>
        <p:txBody>
          <a:bodyPr wrap="none" rtlCol="0">
            <a:spAutoFit/>
          </a:bodyPr>
          <a:lstStyle/>
          <a:p>
            <a:r>
              <a:rPr lang="de-DE" b="1" dirty="0">
                <a:solidFill>
                  <a:schemeClr val="bg1"/>
                </a:solidFill>
              </a:rPr>
              <a:t> Frank         war           krank          und         überfiel       eine          Bank             . </a:t>
            </a:r>
          </a:p>
        </p:txBody>
      </p:sp>
    </p:spTree>
    <p:extLst>
      <p:ext uri="{BB962C8B-B14F-4D97-AF65-F5344CB8AC3E}">
        <p14:creationId xmlns:p14="http://schemas.microsoft.com/office/powerpoint/2010/main" val="84286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a:extLst>
              <a:ext uri="{FF2B5EF4-FFF2-40B4-BE49-F238E27FC236}">
                <a16:creationId xmlns:a16="http://schemas.microsoft.com/office/drawing/2014/main" id="{CF16B574-3488-E74C-8DF5-31E054B83793}"/>
              </a:ext>
            </a:extLst>
          </p:cNvPr>
          <p:cNvSpPr>
            <a:spLocks noGrp="1"/>
          </p:cNvSpPr>
          <p:nvPr>
            <p:ph idx="1"/>
          </p:nvPr>
        </p:nvSpPr>
        <p:spPr>
          <a:xfrm>
            <a:off x="924910" y="557823"/>
            <a:ext cx="10515600" cy="1119844"/>
          </a:xfrm>
        </p:spPr>
        <p:txBody>
          <a:bodyPr/>
          <a:lstStyle/>
          <a:p>
            <a:r>
              <a:rPr lang="de-DE" dirty="0"/>
              <a:t>Vaswani, Ashish, et al. "Attention is all you need." </a:t>
            </a:r>
            <a:r>
              <a:rPr lang="de-DE" i="1" dirty="0"/>
              <a:t>Advances in neural information processing systems</a:t>
            </a:r>
            <a:r>
              <a:rPr lang="de-DE" dirty="0"/>
              <a:t>. 2017. (10000 citations!)</a:t>
            </a:r>
          </a:p>
        </p:txBody>
      </p:sp>
      <p:sp>
        <p:nvSpPr>
          <p:cNvPr id="12" name="Textfeld 11">
            <a:extLst>
              <a:ext uri="{FF2B5EF4-FFF2-40B4-BE49-F238E27FC236}">
                <a16:creationId xmlns:a16="http://schemas.microsoft.com/office/drawing/2014/main" id="{BA174C93-B4FA-2245-BB5B-4F3CF5A91C44}"/>
              </a:ext>
            </a:extLst>
          </p:cNvPr>
          <p:cNvSpPr txBox="1"/>
          <p:nvPr/>
        </p:nvSpPr>
        <p:spPr>
          <a:xfrm>
            <a:off x="3385013" y="1621624"/>
            <a:ext cx="5150505" cy="2308324"/>
          </a:xfrm>
          <a:prstGeom prst="rect">
            <a:avLst/>
          </a:prstGeom>
          <a:noFill/>
        </p:spPr>
        <p:txBody>
          <a:bodyPr wrap="square" rtlCol="0">
            <a:spAutoFit/>
          </a:bodyPr>
          <a:lstStyle/>
          <a:p>
            <a:r>
              <a:rPr lang="de-DE" dirty="0"/>
              <a:t>An attention function can be described as mapping a query and a set of key-value pairs to an output, where the </a:t>
            </a:r>
            <a:r>
              <a:rPr lang="de-DE" b="1" dirty="0"/>
              <a:t>query Q</a:t>
            </a:r>
            <a:r>
              <a:rPr lang="de-DE" dirty="0"/>
              <a:t>, </a:t>
            </a:r>
            <a:r>
              <a:rPr lang="de-DE" b="1" dirty="0"/>
              <a:t>keys K</a:t>
            </a:r>
            <a:r>
              <a:rPr lang="de-DE" dirty="0"/>
              <a:t>, </a:t>
            </a:r>
            <a:r>
              <a:rPr lang="de-DE" b="1" dirty="0"/>
              <a:t>values V</a:t>
            </a:r>
            <a:r>
              <a:rPr lang="de-DE" dirty="0"/>
              <a:t>, and output are all vectors. The output is computed as a weighted sum of the values, where the weight assigned to each value is computed by a compatibility function of the query with the corresponding key. </a:t>
            </a:r>
          </a:p>
          <a:p>
            <a:endParaRPr lang="de-DE" dirty="0"/>
          </a:p>
        </p:txBody>
      </p:sp>
      <p:grpSp>
        <p:nvGrpSpPr>
          <p:cNvPr id="2" name="Gruppieren 1">
            <a:extLst>
              <a:ext uri="{FF2B5EF4-FFF2-40B4-BE49-F238E27FC236}">
                <a16:creationId xmlns:a16="http://schemas.microsoft.com/office/drawing/2014/main" id="{7DA315B6-0909-D941-8F71-C2A7602C234D}"/>
              </a:ext>
            </a:extLst>
          </p:cNvPr>
          <p:cNvGrpSpPr/>
          <p:nvPr/>
        </p:nvGrpSpPr>
        <p:grpSpPr>
          <a:xfrm>
            <a:off x="6251665" y="4256060"/>
            <a:ext cx="4068821" cy="1750175"/>
            <a:chOff x="1603465" y="3977916"/>
            <a:chExt cx="4068821" cy="1750175"/>
          </a:xfrm>
        </p:grpSpPr>
        <p:grpSp>
          <p:nvGrpSpPr>
            <p:cNvPr id="124" name="Gruppieren 123">
              <a:extLst>
                <a:ext uri="{FF2B5EF4-FFF2-40B4-BE49-F238E27FC236}">
                  <a16:creationId xmlns:a16="http://schemas.microsoft.com/office/drawing/2014/main" id="{1257F8A5-22CC-8841-A251-E8DAB47073E3}"/>
                </a:ext>
              </a:extLst>
            </p:cNvPr>
            <p:cNvGrpSpPr/>
            <p:nvPr/>
          </p:nvGrpSpPr>
          <p:grpSpPr>
            <a:xfrm>
              <a:off x="1603465" y="3977916"/>
              <a:ext cx="1489484" cy="1750175"/>
              <a:chOff x="1235165" y="3920762"/>
              <a:chExt cx="1489484" cy="1750175"/>
            </a:xfrm>
          </p:grpSpPr>
          <p:sp>
            <p:nvSpPr>
              <p:cNvPr id="110" name="Abgerundetes Rechteck 109">
                <a:extLst>
                  <a:ext uri="{FF2B5EF4-FFF2-40B4-BE49-F238E27FC236}">
                    <a16:creationId xmlns:a16="http://schemas.microsoft.com/office/drawing/2014/main" id="{86C33064-1336-7F43-B85C-C4193CD799BB}"/>
                  </a:ext>
                </a:extLst>
              </p:cNvPr>
              <p:cNvSpPr/>
              <p:nvPr/>
            </p:nvSpPr>
            <p:spPr>
              <a:xfrm>
                <a:off x="1557192" y="5147717"/>
                <a:ext cx="406212"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1" name="Textfeld 110">
                <a:extLst>
                  <a:ext uri="{FF2B5EF4-FFF2-40B4-BE49-F238E27FC236}">
                    <a16:creationId xmlns:a16="http://schemas.microsoft.com/office/drawing/2014/main" id="{8DA70A06-27BF-C04F-B9F0-10EA18E10EE2}"/>
                  </a:ext>
                </a:extLst>
              </p:cNvPr>
              <p:cNvSpPr txBox="1"/>
              <p:nvPr/>
            </p:nvSpPr>
            <p:spPr>
              <a:xfrm>
                <a:off x="1566697" y="5147717"/>
                <a:ext cx="696589" cy="523220"/>
              </a:xfrm>
              <a:prstGeom prst="rect">
                <a:avLst/>
              </a:prstGeom>
              <a:noFill/>
            </p:spPr>
            <p:txBody>
              <a:bodyPr wrap="square" rtlCol="0">
                <a:spAutoFit/>
              </a:bodyPr>
              <a:lstStyle/>
              <a:p>
                <a:r>
                  <a:rPr lang="de-DE" sz="2800" b="1" dirty="0">
                    <a:solidFill>
                      <a:schemeClr val="bg1"/>
                    </a:solidFill>
                  </a:rPr>
                  <a:t>V</a:t>
                </a:r>
              </a:p>
            </p:txBody>
          </p:sp>
          <p:cxnSp>
            <p:nvCxnSpPr>
              <p:cNvPr id="112" name="Gerade Verbindung mit Pfeil 111">
                <a:extLst>
                  <a:ext uri="{FF2B5EF4-FFF2-40B4-BE49-F238E27FC236}">
                    <a16:creationId xmlns:a16="http://schemas.microsoft.com/office/drawing/2014/main" id="{6B7F5F6F-EE60-3A4E-B2D3-E573683EAC2E}"/>
                  </a:ext>
                </a:extLst>
              </p:cNvPr>
              <p:cNvCxnSpPr>
                <a:cxnSpLocks/>
              </p:cNvCxnSpPr>
              <p:nvPr/>
            </p:nvCxnSpPr>
            <p:spPr>
              <a:xfrm flipV="1">
                <a:off x="1802394" y="4436585"/>
                <a:ext cx="0" cy="5662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FBDFD9D0-A81A-754B-89DE-061C29D1556D}"/>
                  </a:ext>
                </a:extLst>
              </p:cNvPr>
              <p:cNvCxnSpPr>
                <a:cxnSpLocks/>
              </p:cNvCxnSpPr>
              <p:nvPr/>
            </p:nvCxnSpPr>
            <p:spPr>
              <a:xfrm flipH="1" flipV="1">
                <a:off x="1459859" y="4467201"/>
                <a:ext cx="221629" cy="5569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DBAC07A7-9B25-A344-BD52-455B3ADDCB6A}"/>
                  </a:ext>
                </a:extLst>
              </p:cNvPr>
              <p:cNvCxnSpPr>
                <a:cxnSpLocks/>
              </p:cNvCxnSpPr>
              <p:nvPr/>
            </p:nvCxnSpPr>
            <p:spPr>
              <a:xfrm flipV="1">
                <a:off x="1904070" y="4463436"/>
                <a:ext cx="240917" cy="5585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feld 114">
                <a:extLst>
                  <a:ext uri="{FF2B5EF4-FFF2-40B4-BE49-F238E27FC236}">
                    <a16:creationId xmlns:a16="http://schemas.microsoft.com/office/drawing/2014/main" id="{20306208-75FA-4E44-A592-D49EB8FE4116}"/>
                  </a:ext>
                </a:extLst>
              </p:cNvPr>
              <p:cNvSpPr txBox="1"/>
              <p:nvPr/>
            </p:nvSpPr>
            <p:spPr>
              <a:xfrm>
                <a:off x="1994950" y="3933783"/>
                <a:ext cx="729699" cy="523220"/>
              </a:xfrm>
              <a:prstGeom prst="rect">
                <a:avLst/>
              </a:prstGeom>
              <a:noFill/>
            </p:spPr>
            <p:txBody>
              <a:bodyPr wrap="square" rtlCol="0">
                <a:spAutoFit/>
              </a:bodyPr>
              <a:lstStyle/>
              <a:p>
                <a:r>
                  <a:rPr lang="de-DE" sz="2800" b="1" dirty="0"/>
                  <a:t>V</a:t>
                </a:r>
              </a:p>
            </p:txBody>
          </p:sp>
          <p:sp>
            <p:nvSpPr>
              <p:cNvPr id="116" name="Textfeld 115">
                <a:extLst>
                  <a:ext uri="{FF2B5EF4-FFF2-40B4-BE49-F238E27FC236}">
                    <a16:creationId xmlns:a16="http://schemas.microsoft.com/office/drawing/2014/main" id="{37F31CD4-5DC8-0A4E-9957-7E0A30F85D33}"/>
                  </a:ext>
                </a:extLst>
              </p:cNvPr>
              <p:cNvSpPr txBox="1"/>
              <p:nvPr/>
            </p:nvSpPr>
            <p:spPr>
              <a:xfrm>
                <a:off x="1616833" y="3920762"/>
                <a:ext cx="729699" cy="523220"/>
              </a:xfrm>
              <a:prstGeom prst="rect">
                <a:avLst/>
              </a:prstGeom>
              <a:noFill/>
            </p:spPr>
            <p:txBody>
              <a:bodyPr wrap="square" rtlCol="0">
                <a:spAutoFit/>
              </a:bodyPr>
              <a:lstStyle/>
              <a:p>
                <a:r>
                  <a:rPr lang="de-DE" sz="2800" b="1" dirty="0"/>
                  <a:t>K</a:t>
                </a:r>
              </a:p>
            </p:txBody>
          </p:sp>
          <p:sp>
            <p:nvSpPr>
              <p:cNvPr id="117" name="Textfeld 116">
                <a:extLst>
                  <a:ext uri="{FF2B5EF4-FFF2-40B4-BE49-F238E27FC236}">
                    <a16:creationId xmlns:a16="http://schemas.microsoft.com/office/drawing/2014/main" id="{37BA6035-E9C3-B646-927F-06AF89A3721D}"/>
                  </a:ext>
                </a:extLst>
              </p:cNvPr>
              <p:cNvSpPr txBox="1"/>
              <p:nvPr/>
            </p:nvSpPr>
            <p:spPr>
              <a:xfrm>
                <a:off x="1235165" y="3920762"/>
                <a:ext cx="729699" cy="523220"/>
              </a:xfrm>
              <a:prstGeom prst="rect">
                <a:avLst/>
              </a:prstGeom>
              <a:noFill/>
            </p:spPr>
            <p:txBody>
              <a:bodyPr wrap="square" rtlCol="0">
                <a:spAutoFit/>
              </a:bodyPr>
              <a:lstStyle/>
              <a:p>
                <a:r>
                  <a:rPr lang="de-DE" sz="2800" b="1" dirty="0"/>
                  <a:t>Q</a:t>
                </a:r>
              </a:p>
            </p:txBody>
          </p:sp>
        </p:grpSp>
        <p:grpSp>
          <p:nvGrpSpPr>
            <p:cNvPr id="125" name="Gruppieren 124">
              <a:extLst>
                <a:ext uri="{FF2B5EF4-FFF2-40B4-BE49-F238E27FC236}">
                  <a16:creationId xmlns:a16="http://schemas.microsoft.com/office/drawing/2014/main" id="{EF24837B-A9E7-CA48-B756-5A90EEE3425A}"/>
                </a:ext>
              </a:extLst>
            </p:cNvPr>
            <p:cNvGrpSpPr/>
            <p:nvPr/>
          </p:nvGrpSpPr>
          <p:grpSpPr>
            <a:xfrm>
              <a:off x="2893134" y="3977916"/>
              <a:ext cx="1489484" cy="1750175"/>
              <a:chOff x="1235165" y="3920762"/>
              <a:chExt cx="1489484" cy="1750175"/>
            </a:xfrm>
          </p:grpSpPr>
          <p:sp>
            <p:nvSpPr>
              <p:cNvPr id="126" name="Abgerundetes Rechteck 125">
                <a:extLst>
                  <a:ext uri="{FF2B5EF4-FFF2-40B4-BE49-F238E27FC236}">
                    <a16:creationId xmlns:a16="http://schemas.microsoft.com/office/drawing/2014/main" id="{37DD04FD-D237-824F-BA3A-474EB6767A5C}"/>
                  </a:ext>
                </a:extLst>
              </p:cNvPr>
              <p:cNvSpPr/>
              <p:nvPr/>
            </p:nvSpPr>
            <p:spPr>
              <a:xfrm>
                <a:off x="1557192" y="5147717"/>
                <a:ext cx="406212"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7" name="Textfeld 126">
                <a:extLst>
                  <a:ext uri="{FF2B5EF4-FFF2-40B4-BE49-F238E27FC236}">
                    <a16:creationId xmlns:a16="http://schemas.microsoft.com/office/drawing/2014/main" id="{5661181E-2441-B548-8CDF-7168B4CD7B14}"/>
                  </a:ext>
                </a:extLst>
              </p:cNvPr>
              <p:cNvSpPr txBox="1"/>
              <p:nvPr/>
            </p:nvSpPr>
            <p:spPr>
              <a:xfrm>
                <a:off x="1566697" y="5147717"/>
                <a:ext cx="696589" cy="523220"/>
              </a:xfrm>
              <a:prstGeom prst="rect">
                <a:avLst/>
              </a:prstGeom>
              <a:noFill/>
            </p:spPr>
            <p:txBody>
              <a:bodyPr wrap="square" rtlCol="0">
                <a:spAutoFit/>
              </a:bodyPr>
              <a:lstStyle/>
              <a:p>
                <a:r>
                  <a:rPr lang="de-DE" sz="2800" b="1" dirty="0">
                    <a:solidFill>
                      <a:schemeClr val="bg1"/>
                    </a:solidFill>
                  </a:rPr>
                  <a:t>V</a:t>
                </a:r>
              </a:p>
            </p:txBody>
          </p:sp>
          <p:cxnSp>
            <p:nvCxnSpPr>
              <p:cNvPr id="128" name="Gerade Verbindung mit Pfeil 127">
                <a:extLst>
                  <a:ext uri="{FF2B5EF4-FFF2-40B4-BE49-F238E27FC236}">
                    <a16:creationId xmlns:a16="http://schemas.microsoft.com/office/drawing/2014/main" id="{464F0A9E-3F47-DF4E-90CF-DE32B516CEC8}"/>
                  </a:ext>
                </a:extLst>
              </p:cNvPr>
              <p:cNvCxnSpPr>
                <a:cxnSpLocks/>
              </p:cNvCxnSpPr>
              <p:nvPr/>
            </p:nvCxnSpPr>
            <p:spPr>
              <a:xfrm flipV="1">
                <a:off x="1802394" y="4436585"/>
                <a:ext cx="0" cy="5662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52805297-5E75-904B-8F75-CEEA5AB94B63}"/>
                  </a:ext>
                </a:extLst>
              </p:cNvPr>
              <p:cNvCxnSpPr>
                <a:cxnSpLocks/>
              </p:cNvCxnSpPr>
              <p:nvPr/>
            </p:nvCxnSpPr>
            <p:spPr>
              <a:xfrm flipH="1" flipV="1">
                <a:off x="1459859" y="4467201"/>
                <a:ext cx="221629" cy="5569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2FAAE76C-754B-504F-AD42-1E0AB809EE03}"/>
                  </a:ext>
                </a:extLst>
              </p:cNvPr>
              <p:cNvCxnSpPr>
                <a:cxnSpLocks/>
              </p:cNvCxnSpPr>
              <p:nvPr/>
            </p:nvCxnSpPr>
            <p:spPr>
              <a:xfrm flipV="1">
                <a:off x="1904070" y="4463436"/>
                <a:ext cx="240917" cy="5585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feld 130">
                <a:extLst>
                  <a:ext uri="{FF2B5EF4-FFF2-40B4-BE49-F238E27FC236}">
                    <a16:creationId xmlns:a16="http://schemas.microsoft.com/office/drawing/2014/main" id="{AF6BAF26-70E0-8F4B-B908-79ABC6533F57}"/>
                  </a:ext>
                </a:extLst>
              </p:cNvPr>
              <p:cNvSpPr txBox="1"/>
              <p:nvPr/>
            </p:nvSpPr>
            <p:spPr>
              <a:xfrm>
                <a:off x="1994950" y="3933783"/>
                <a:ext cx="729699" cy="523220"/>
              </a:xfrm>
              <a:prstGeom prst="rect">
                <a:avLst/>
              </a:prstGeom>
              <a:noFill/>
            </p:spPr>
            <p:txBody>
              <a:bodyPr wrap="square" rtlCol="0">
                <a:spAutoFit/>
              </a:bodyPr>
              <a:lstStyle/>
              <a:p>
                <a:r>
                  <a:rPr lang="de-DE" sz="2800" b="1" dirty="0"/>
                  <a:t>V</a:t>
                </a:r>
              </a:p>
            </p:txBody>
          </p:sp>
          <p:sp>
            <p:nvSpPr>
              <p:cNvPr id="132" name="Textfeld 131">
                <a:extLst>
                  <a:ext uri="{FF2B5EF4-FFF2-40B4-BE49-F238E27FC236}">
                    <a16:creationId xmlns:a16="http://schemas.microsoft.com/office/drawing/2014/main" id="{1F961933-6537-1145-B785-710C3396CA9A}"/>
                  </a:ext>
                </a:extLst>
              </p:cNvPr>
              <p:cNvSpPr txBox="1"/>
              <p:nvPr/>
            </p:nvSpPr>
            <p:spPr>
              <a:xfrm>
                <a:off x="1616833" y="3920762"/>
                <a:ext cx="729699" cy="523220"/>
              </a:xfrm>
              <a:prstGeom prst="rect">
                <a:avLst/>
              </a:prstGeom>
              <a:noFill/>
            </p:spPr>
            <p:txBody>
              <a:bodyPr wrap="square" rtlCol="0">
                <a:spAutoFit/>
              </a:bodyPr>
              <a:lstStyle/>
              <a:p>
                <a:r>
                  <a:rPr lang="de-DE" sz="2800" b="1" dirty="0"/>
                  <a:t>K</a:t>
                </a:r>
              </a:p>
            </p:txBody>
          </p:sp>
          <p:sp>
            <p:nvSpPr>
              <p:cNvPr id="133" name="Textfeld 132">
                <a:extLst>
                  <a:ext uri="{FF2B5EF4-FFF2-40B4-BE49-F238E27FC236}">
                    <a16:creationId xmlns:a16="http://schemas.microsoft.com/office/drawing/2014/main" id="{AAA473B3-6AC4-A249-9C2F-83D31798C0EF}"/>
                  </a:ext>
                </a:extLst>
              </p:cNvPr>
              <p:cNvSpPr txBox="1"/>
              <p:nvPr/>
            </p:nvSpPr>
            <p:spPr>
              <a:xfrm>
                <a:off x="1235165" y="3920762"/>
                <a:ext cx="729699" cy="523220"/>
              </a:xfrm>
              <a:prstGeom prst="rect">
                <a:avLst/>
              </a:prstGeom>
              <a:noFill/>
            </p:spPr>
            <p:txBody>
              <a:bodyPr wrap="square" rtlCol="0">
                <a:spAutoFit/>
              </a:bodyPr>
              <a:lstStyle/>
              <a:p>
                <a:r>
                  <a:rPr lang="de-DE" sz="2800" b="1" dirty="0"/>
                  <a:t>Q</a:t>
                </a:r>
              </a:p>
            </p:txBody>
          </p:sp>
        </p:grpSp>
        <p:grpSp>
          <p:nvGrpSpPr>
            <p:cNvPr id="134" name="Gruppieren 133">
              <a:extLst>
                <a:ext uri="{FF2B5EF4-FFF2-40B4-BE49-F238E27FC236}">
                  <a16:creationId xmlns:a16="http://schemas.microsoft.com/office/drawing/2014/main" id="{760CE6A8-5C91-B64E-829A-4701F7022CC4}"/>
                </a:ext>
              </a:extLst>
            </p:cNvPr>
            <p:cNvGrpSpPr/>
            <p:nvPr/>
          </p:nvGrpSpPr>
          <p:grpSpPr>
            <a:xfrm>
              <a:off x="4182802" y="3977916"/>
              <a:ext cx="1489484" cy="1750175"/>
              <a:chOff x="1235165" y="3920762"/>
              <a:chExt cx="1489484" cy="1750175"/>
            </a:xfrm>
          </p:grpSpPr>
          <p:sp>
            <p:nvSpPr>
              <p:cNvPr id="135" name="Abgerundetes Rechteck 134">
                <a:extLst>
                  <a:ext uri="{FF2B5EF4-FFF2-40B4-BE49-F238E27FC236}">
                    <a16:creationId xmlns:a16="http://schemas.microsoft.com/office/drawing/2014/main" id="{D7112BA4-CA3B-2A4B-A8B0-E9FB94A7EDF2}"/>
                  </a:ext>
                </a:extLst>
              </p:cNvPr>
              <p:cNvSpPr/>
              <p:nvPr/>
            </p:nvSpPr>
            <p:spPr>
              <a:xfrm>
                <a:off x="1557192" y="5147717"/>
                <a:ext cx="406212" cy="52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6" name="Textfeld 135">
                <a:extLst>
                  <a:ext uri="{FF2B5EF4-FFF2-40B4-BE49-F238E27FC236}">
                    <a16:creationId xmlns:a16="http://schemas.microsoft.com/office/drawing/2014/main" id="{71021066-A9DA-D54C-86E1-CB079D398E3E}"/>
                  </a:ext>
                </a:extLst>
              </p:cNvPr>
              <p:cNvSpPr txBox="1"/>
              <p:nvPr/>
            </p:nvSpPr>
            <p:spPr>
              <a:xfrm>
                <a:off x="1566697" y="5147717"/>
                <a:ext cx="696589" cy="523220"/>
              </a:xfrm>
              <a:prstGeom prst="rect">
                <a:avLst/>
              </a:prstGeom>
              <a:noFill/>
            </p:spPr>
            <p:txBody>
              <a:bodyPr wrap="square" rtlCol="0">
                <a:spAutoFit/>
              </a:bodyPr>
              <a:lstStyle/>
              <a:p>
                <a:r>
                  <a:rPr lang="de-DE" sz="2800" b="1" dirty="0">
                    <a:solidFill>
                      <a:schemeClr val="bg1"/>
                    </a:solidFill>
                  </a:rPr>
                  <a:t>V</a:t>
                </a:r>
              </a:p>
            </p:txBody>
          </p:sp>
          <p:cxnSp>
            <p:nvCxnSpPr>
              <p:cNvPr id="137" name="Gerade Verbindung mit Pfeil 136">
                <a:extLst>
                  <a:ext uri="{FF2B5EF4-FFF2-40B4-BE49-F238E27FC236}">
                    <a16:creationId xmlns:a16="http://schemas.microsoft.com/office/drawing/2014/main" id="{49238542-F8A0-5048-9CAC-04428F2B8AF7}"/>
                  </a:ext>
                </a:extLst>
              </p:cNvPr>
              <p:cNvCxnSpPr>
                <a:cxnSpLocks/>
              </p:cNvCxnSpPr>
              <p:nvPr/>
            </p:nvCxnSpPr>
            <p:spPr>
              <a:xfrm flipV="1">
                <a:off x="1802394" y="4436585"/>
                <a:ext cx="0" cy="56625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Gerade Verbindung mit Pfeil 137">
                <a:extLst>
                  <a:ext uri="{FF2B5EF4-FFF2-40B4-BE49-F238E27FC236}">
                    <a16:creationId xmlns:a16="http://schemas.microsoft.com/office/drawing/2014/main" id="{A532E864-7070-A64E-91AF-E044D66FC965}"/>
                  </a:ext>
                </a:extLst>
              </p:cNvPr>
              <p:cNvCxnSpPr>
                <a:cxnSpLocks/>
              </p:cNvCxnSpPr>
              <p:nvPr/>
            </p:nvCxnSpPr>
            <p:spPr>
              <a:xfrm flipH="1" flipV="1">
                <a:off x="1459859" y="4467201"/>
                <a:ext cx="221629" cy="5569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Gerade Verbindung mit Pfeil 138">
                <a:extLst>
                  <a:ext uri="{FF2B5EF4-FFF2-40B4-BE49-F238E27FC236}">
                    <a16:creationId xmlns:a16="http://schemas.microsoft.com/office/drawing/2014/main" id="{4E14EFCD-77F8-C943-8BE7-13C5ECD33AC2}"/>
                  </a:ext>
                </a:extLst>
              </p:cNvPr>
              <p:cNvCxnSpPr>
                <a:cxnSpLocks/>
              </p:cNvCxnSpPr>
              <p:nvPr/>
            </p:nvCxnSpPr>
            <p:spPr>
              <a:xfrm flipV="1">
                <a:off x="1904070" y="4463436"/>
                <a:ext cx="240917" cy="5585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feld 139">
                <a:extLst>
                  <a:ext uri="{FF2B5EF4-FFF2-40B4-BE49-F238E27FC236}">
                    <a16:creationId xmlns:a16="http://schemas.microsoft.com/office/drawing/2014/main" id="{E8605B14-297C-7D48-A654-536C8B8D17B5}"/>
                  </a:ext>
                </a:extLst>
              </p:cNvPr>
              <p:cNvSpPr txBox="1"/>
              <p:nvPr/>
            </p:nvSpPr>
            <p:spPr>
              <a:xfrm>
                <a:off x="1994950" y="3933783"/>
                <a:ext cx="729699" cy="523220"/>
              </a:xfrm>
              <a:prstGeom prst="rect">
                <a:avLst/>
              </a:prstGeom>
              <a:noFill/>
            </p:spPr>
            <p:txBody>
              <a:bodyPr wrap="square" rtlCol="0">
                <a:spAutoFit/>
              </a:bodyPr>
              <a:lstStyle/>
              <a:p>
                <a:r>
                  <a:rPr lang="de-DE" sz="2800" b="1" dirty="0"/>
                  <a:t>V</a:t>
                </a:r>
              </a:p>
            </p:txBody>
          </p:sp>
          <p:sp>
            <p:nvSpPr>
              <p:cNvPr id="141" name="Textfeld 140">
                <a:extLst>
                  <a:ext uri="{FF2B5EF4-FFF2-40B4-BE49-F238E27FC236}">
                    <a16:creationId xmlns:a16="http://schemas.microsoft.com/office/drawing/2014/main" id="{D63068CF-ED58-4148-A72F-E55791005766}"/>
                  </a:ext>
                </a:extLst>
              </p:cNvPr>
              <p:cNvSpPr txBox="1"/>
              <p:nvPr/>
            </p:nvSpPr>
            <p:spPr>
              <a:xfrm>
                <a:off x="1616833" y="3920762"/>
                <a:ext cx="729699" cy="523220"/>
              </a:xfrm>
              <a:prstGeom prst="rect">
                <a:avLst/>
              </a:prstGeom>
              <a:noFill/>
            </p:spPr>
            <p:txBody>
              <a:bodyPr wrap="square" rtlCol="0">
                <a:spAutoFit/>
              </a:bodyPr>
              <a:lstStyle/>
              <a:p>
                <a:r>
                  <a:rPr lang="de-DE" sz="2800" b="1" dirty="0"/>
                  <a:t>K</a:t>
                </a:r>
              </a:p>
            </p:txBody>
          </p:sp>
          <p:sp>
            <p:nvSpPr>
              <p:cNvPr id="142" name="Textfeld 141">
                <a:extLst>
                  <a:ext uri="{FF2B5EF4-FFF2-40B4-BE49-F238E27FC236}">
                    <a16:creationId xmlns:a16="http://schemas.microsoft.com/office/drawing/2014/main" id="{55C7EEF2-80FD-6445-9835-27E2933D7EEA}"/>
                  </a:ext>
                </a:extLst>
              </p:cNvPr>
              <p:cNvSpPr txBox="1"/>
              <p:nvPr/>
            </p:nvSpPr>
            <p:spPr>
              <a:xfrm>
                <a:off x="1235165" y="3920762"/>
                <a:ext cx="729699" cy="523220"/>
              </a:xfrm>
              <a:prstGeom prst="rect">
                <a:avLst/>
              </a:prstGeom>
              <a:noFill/>
            </p:spPr>
            <p:txBody>
              <a:bodyPr wrap="square" rtlCol="0">
                <a:spAutoFit/>
              </a:bodyPr>
              <a:lstStyle/>
              <a:p>
                <a:r>
                  <a:rPr lang="de-DE" sz="2800" b="1" dirty="0"/>
                  <a:t>Q</a:t>
                </a:r>
              </a:p>
            </p:txBody>
          </p:sp>
        </p:grpSp>
      </p:grpSp>
      <p:grpSp>
        <p:nvGrpSpPr>
          <p:cNvPr id="101" name="Gruppieren 100">
            <a:extLst>
              <a:ext uri="{FF2B5EF4-FFF2-40B4-BE49-F238E27FC236}">
                <a16:creationId xmlns:a16="http://schemas.microsoft.com/office/drawing/2014/main" id="{0603E6A1-734C-214A-916F-FB18C82C16D6}"/>
              </a:ext>
            </a:extLst>
          </p:cNvPr>
          <p:cNvGrpSpPr/>
          <p:nvPr/>
        </p:nvGrpSpPr>
        <p:grpSpPr>
          <a:xfrm>
            <a:off x="1687011" y="4001225"/>
            <a:ext cx="2523090" cy="2317721"/>
            <a:chOff x="7981827" y="3846485"/>
            <a:chExt cx="2523090" cy="2317721"/>
          </a:xfrm>
        </p:grpSpPr>
        <p:sp>
          <p:nvSpPr>
            <p:cNvPr id="102" name="Abgerundetes Rechteck 101">
              <a:extLst>
                <a:ext uri="{FF2B5EF4-FFF2-40B4-BE49-F238E27FC236}">
                  <a16:creationId xmlns:a16="http://schemas.microsoft.com/office/drawing/2014/main" id="{1EBACED1-8ABF-1E42-8E40-9A1D861E6C67}"/>
                </a:ext>
              </a:extLst>
            </p:cNvPr>
            <p:cNvSpPr/>
            <p:nvPr/>
          </p:nvSpPr>
          <p:spPr>
            <a:xfrm>
              <a:off x="7981827" y="3846485"/>
              <a:ext cx="2036771" cy="2317721"/>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3" name="Gruppieren 102">
              <a:extLst>
                <a:ext uri="{FF2B5EF4-FFF2-40B4-BE49-F238E27FC236}">
                  <a16:creationId xmlns:a16="http://schemas.microsoft.com/office/drawing/2014/main" id="{41E0887D-D857-5240-B97F-5B382E4C84EB}"/>
                </a:ext>
              </a:extLst>
            </p:cNvPr>
            <p:cNvGrpSpPr/>
            <p:nvPr/>
          </p:nvGrpSpPr>
          <p:grpSpPr>
            <a:xfrm>
              <a:off x="8307813" y="4123977"/>
              <a:ext cx="2197104" cy="1727518"/>
              <a:chOff x="8271061" y="4897229"/>
              <a:chExt cx="2197104" cy="1727518"/>
            </a:xfrm>
          </p:grpSpPr>
          <p:grpSp>
            <p:nvGrpSpPr>
              <p:cNvPr id="104" name="Gruppieren 103">
                <a:extLst>
                  <a:ext uri="{FF2B5EF4-FFF2-40B4-BE49-F238E27FC236}">
                    <a16:creationId xmlns:a16="http://schemas.microsoft.com/office/drawing/2014/main" id="{CA1FE2E0-9ECF-A547-BE72-BD711E76B923}"/>
                  </a:ext>
                </a:extLst>
              </p:cNvPr>
              <p:cNvGrpSpPr/>
              <p:nvPr/>
            </p:nvGrpSpPr>
            <p:grpSpPr>
              <a:xfrm>
                <a:off x="8271061" y="4897229"/>
                <a:ext cx="2197104" cy="559825"/>
                <a:chOff x="8933667" y="1828804"/>
                <a:chExt cx="2197104" cy="559825"/>
              </a:xfrm>
            </p:grpSpPr>
            <p:sp>
              <p:nvSpPr>
                <p:cNvPr id="119" name="Textfeld 118">
                  <a:extLst>
                    <a:ext uri="{FF2B5EF4-FFF2-40B4-BE49-F238E27FC236}">
                      <a16:creationId xmlns:a16="http://schemas.microsoft.com/office/drawing/2014/main" id="{4AFDFFC1-FD3F-164F-843E-682ED147E4A2}"/>
                    </a:ext>
                  </a:extLst>
                </p:cNvPr>
                <p:cNvSpPr txBox="1"/>
                <p:nvPr/>
              </p:nvSpPr>
              <p:spPr>
                <a:xfrm>
                  <a:off x="8933667" y="1865409"/>
                  <a:ext cx="2197104" cy="523220"/>
                </a:xfrm>
                <a:prstGeom prst="rect">
                  <a:avLst/>
                </a:prstGeom>
                <a:noFill/>
              </p:spPr>
              <p:txBody>
                <a:bodyPr wrap="square" rtlCol="0">
                  <a:spAutoFit/>
                </a:bodyPr>
                <a:lstStyle/>
                <a:p>
                  <a:r>
                    <a:rPr lang="de-DE" sz="2800" b="1" dirty="0"/>
                    <a:t>Q = </a:t>
                  </a:r>
                  <a:r>
                    <a:rPr lang="de-DE" sz="2800" b="1" dirty="0">
                      <a:solidFill>
                        <a:schemeClr val="bg1"/>
                      </a:solidFill>
                    </a:rPr>
                    <a:t>V</a:t>
                  </a:r>
                  <a:r>
                    <a:rPr lang="de-DE" sz="2800" b="1" dirty="0"/>
                    <a:t>W    </a:t>
                  </a:r>
                </a:p>
              </p:txBody>
            </p:sp>
            <p:sp>
              <p:nvSpPr>
                <p:cNvPr id="120" name="Textfeld 119">
                  <a:extLst>
                    <a:ext uri="{FF2B5EF4-FFF2-40B4-BE49-F238E27FC236}">
                      <a16:creationId xmlns:a16="http://schemas.microsoft.com/office/drawing/2014/main" id="{1CF68E1B-7B01-0F4E-9718-285314D4A451}"/>
                    </a:ext>
                  </a:extLst>
                </p:cNvPr>
                <p:cNvSpPr txBox="1"/>
                <p:nvPr/>
              </p:nvSpPr>
              <p:spPr>
                <a:xfrm>
                  <a:off x="10048794" y="1828804"/>
                  <a:ext cx="340158" cy="369332"/>
                </a:xfrm>
                <a:prstGeom prst="rect">
                  <a:avLst/>
                </a:prstGeom>
                <a:noFill/>
              </p:spPr>
              <p:txBody>
                <a:bodyPr wrap="none" rtlCol="0">
                  <a:spAutoFit/>
                </a:bodyPr>
                <a:lstStyle/>
                <a:p>
                  <a:r>
                    <a:rPr lang="de-DE" dirty="0"/>
                    <a:t>Q</a:t>
                  </a:r>
                </a:p>
              </p:txBody>
            </p:sp>
          </p:grpSp>
          <p:grpSp>
            <p:nvGrpSpPr>
              <p:cNvPr id="105" name="Gruppieren 104">
                <a:extLst>
                  <a:ext uri="{FF2B5EF4-FFF2-40B4-BE49-F238E27FC236}">
                    <a16:creationId xmlns:a16="http://schemas.microsoft.com/office/drawing/2014/main" id="{AD876E70-CB9B-7249-829A-5EF6B6EBDB9E}"/>
                  </a:ext>
                </a:extLst>
              </p:cNvPr>
              <p:cNvGrpSpPr/>
              <p:nvPr/>
            </p:nvGrpSpPr>
            <p:grpSpPr>
              <a:xfrm>
                <a:off x="8271061" y="5464801"/>
                <a:ext cx="1771420" cy="582031"/>
                <a:chOff x="8941887" y="2474267"/>
                <a:chExt cx="1771420" cy="582031"/>
              </a:xfrm>
            </p:grpSpPr>
            <p:sp>
              <p:nvSpPr>
                <p:cNvPr id="109" name="Textfeld 108">
                  <a:extLst>
                    <a:ext uri="{FF2B5EF4-FFF2-40B4-BE49-F238E27FC236}">
                      <a16:creationId xmlns:a16="http://schemas.microsoft.com/office/drawing/2014/main" id="{9FEF9428-1C3E-A440-8FB2-4918B282FC6C}"/>
                    </a:ext>
                  </a:extLst>
                </p:cNvPr>
                <p:cNvSpPr txBox="1"/>
                <p:nvPr/>
              </p:nvSpPr>
              <p:spPr>
                <a:xfrm>
                  <a:off x="8941887" y="2533078"/>
                  <a:ext cx="1771420" cy="523220"/>
                </a:xfrm>
                <a:prstGeom prst="rect">
                  <a:avLst/>
                </a:prstGeom>
                <a:noFill/>
              </p:spPr>
              <p:txBody>
                <a:bodyPr wrap="square" rtlCol="0">
                  <a:spAutoFit/>
                </a:bodyPr>
                <a:lstStyle/>
                <a:p>
                  <a:r>
                    <a:rPr lang="de-DE" sz="2800" b="1" dirty="0"/>
                    <a:t>K = </a:t>
                  </a:r>
                  <a:r>
                    <a:rPr lang="de-DE" sz="2800" b="1" dirty="0">
                      <a:solidFill>
                        <a:schemeClr val="bg1"/>
                      </a:solidFill>
                    </a:rPr>
                    <a:t>V</a:t>
                  </a:r>
                  <a:r>
                    <a:rPr lang="de-DE" sz="2800" b="1" dirty="0"/>
                    <a:t>W </a:t>
                  </a:r>
                </a:p>
              </p:txBody>
            </p:sp>
            <p:sp>
              <p:nvSpPr>
                <p:cNvPr id="118" name="Textfeld 117">
                  <a:extLst>
                    <a:ext uri="{FF2B5EF4-FFF2-40B4-BE49-F238E27FC236}">
                      <a16:creationId xmlns:a16="http://schemas.microsoft.com/office/drawing/2014/main" id="{C5869EB5-8EC7-0249-89A0-BCC8D13096B7}"/>
                    </a:ext>
                  </a:extLst>
                </p:cNvPr>
                <p:cNvSpPr txBox="1"/>
                <p:nvPr/>
              </p:nvSpPr>
              <p:spPr>
                <a:xfrm>
                  <a:off x="10014363" y="2474267"/>
                  <a:ext cx="304892" cy="369332"/>
                </a:xfrm>
                <a:prstGeom prst="rect">
                  <a:avLst/>
                </a:prstGeom>
                <a:noFill/>
              </p:spPr>
              <p:txBody>
                <a:bodyPr wrap="none" rtlCol="0">
                  <a:spAutoFit/>
                </a:bodyPr>
                <a:lstStyle/>
                <a:p>
                  <a:r>
                    <a:rPr lang="de-DE" dirty="0"/>
                    <a:t>K</a:t>
                  </a:r>
                </a:p>
              </p:txBody>
            </p:sp>
          </p:grpSp>
          <p:grpSp>
            <p:nvGrpSpPr>
              <p:cNvPr id="106" name="Gruppieren 105">
                <a:extLst>
                  <a:ext uri="{FF2B5EF4-FFF2-40B4-BE49-F238E27FC236}">
                    <a16:creationId xmlns:a16="http://schemas.microsoft.com/office/drawing/2014/main" id="{2EA3C88E-1A4A-4247-B1F5-711A73D22562}"/>
                  </a:ext>
                </a:extLst>
              </p:cNvPr>
              <p:cNvGrpSpPr/>
              <p:nvPr/>
            </p:nvGrpSpPr>
            <p:grpSpPr>
              <a:xfrm>
                <a:off x="8271061" y="6054576"/>
                <a:ext cx="2002063" cy="570171"/>
                <a:chOff x="8933667" y="3801703"/>
                <a:chExt cx="2002063" cy="570171"/>
              </a:xfrm>
            </p:grpSpPr>
            <p:sp>
              <p:nvSpPr>
                <p:cNvPr id="107" name="Textfeld 106">
                  <a:extLst>
                    <a:ext uri="{FF2B5EF4-FFF2-40B4-BE49-F238E27FC236}">
                      <a16:creationId xmlns:a16="http://schemas.microsoft.com/office/drawing/2014/main" id="{BCA1755E-864D-4543-84A0-2C170CEC91DB}"/>
                    </a:ext>
                  </a:extLst>
                </p:cNvPr>
                <p:cNvSpPr txBox="1"/>
                <p:nvPr/>
              </p:nvSpPr>
              <p:spPr>
                <a:xfrm>
                  <a:off x="8933667" y="3848654"/>
                  <a:ext cx="2002063" cy="523220"/>
                </a:xfrm>
                <a:prstGeom prst="rect">
                  <a:avLst/>
                </a:prstGeom>
                <a:noFill/>
              </p:spPr>
              <p:txBody>
                <a:bodyPr wrap="square" rtlCol="0">
                  <a:spAutoFit/>
                </a:bodyPr>
                <a:lstStyle/>
                <a:p>
                  <a:r>
                    <a:rPr lang="de-DE" sz="2800" b="1" dirty="0"/>
                    <a:t>V = </a:t>
                  </a:r>
                  <a:r>
                    <a:rPr lang="de-DE" sz="2800" b="1" dirty="0">
                      <a:solidFill>
                        <a:schemeClr val="bg1"/>
                      </a:solidFill>
                    </a:rPr>
                    <a:t>V</a:t>
                  </a:r>
                  <a:r>
                    <a:rPr lang="de-DE" sz="2800" b="1" dirty="0"/>
                    <a:t>W  </a:t>
                  </a:r>
                </a:p>
              </p:txBody>
            </p:sp>
            <p:sp>
              <p:nvSpPr>
                <p:cNvPr id="108" name="Textfeld 107">
                  <a:extLst>
                    <a:ext uri="{FF2B5EF4-FFF2-40B4-BE49-F238E27FC236}">
                      <a16:creationId xmlns:a16="http://schemas.microsoft.com/office/drawing/2014/main" id="{11C5E478-AA5E-EF49-A0C2-AB593EEE8DF4}"/>
                    </a:ext>
                  </a:extLst>
                </p:cNvPr>
                <p:cNvSpPr txBox="1"/>
                <p:nvPr/>
              </p:nvSpPr>
              <p:spPr>
                <a:xfrm>
                  <a:off x="10005715" y="3801703"/>
                  <a:ext cx="316112" cy="369332"/>
                </a:xfrm>
                <a:prstGeom prst="rect">
                  <a:avLst/>
                </a:prstGeom>
                <a:noFill/>
              </p:spPr>
              <p:txBody>
                <a:bodyPr wrap="none" rtlCol="0">
                  <a:spAutoFit/>
                </a:bodyPr>
                <a:lstStyle/>
                <a:p>
                  <a:r>
                    <a:rPr lang="de-DE" dirty="0"/>
                    <a:t>V</a:t>
                  </a:r>
                </a:p>
              </p:txBody>
            </p:sp>
          </p:grpSp>
        </p:grpSp>
      </p:grpSp>
      <p:cxnSp>
        <p:nvCxnSpPr>
          <p:cNvPr id="4" name="Gerade Verbindung mit Pfeil 3">
            <a:extLst>
              <a:ext uri="{FF2B5EF4-FFF2-40B4-BE49-F238E27FC236}">
                <a16:creationId xmlns:a16="http://schemas.microsoft.com/office/drawing/2014/main" id="{0B2B2660-E956-6745-8434-FD81362A56D8}"/>
              </a:ext>
            </a:extLst>
          </p:cNvPr>
          <p:cNvCxnSpPr>
            <a:cxnSpLocks/>
          </p:cNvCxnSpPr>
          <p:nvPr/>
        </p:nvCxnSpPr>
        <p:spPr>
          <a:xfrm flipV="1">
            <a:off x="4289340" y="5166710"/>
            <a:ext cx="1297916" cy="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04423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2266</Words>
  <Application>Microsoft Macintosh PowerPoint</Application>
  <PresentationFormat>Breitbild</PresentationFormat>
  <Paragraphs>355</Paragraphs>
  <Slides>49</Slides>
  <Notes>15</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49</vt:i4>
      </vt:variant>
    </vt:vector>
  </HeadingPairs>
  <TitlesOfParts>
    <vt:vector size="53" baseType="lpstr">
      <vt:lpstr>Arial</vt:lpstr>
      <vt:lpstr>Calibri</vt:lpstr>
      <vt:lpstr>Calibri Light</vt:lpstr>
      <vt:lpstr>Office</vt:lpstr>
      <vt:lpstr>Transformer-Sprachmodelle</vt:lpstr>
      <vt:lpstr>Was ist ein Sprachmodell?</vt:lpstr>
      <vt:lpstr>Generative Sprachmodelle - Textgeneration</vt:lpstr>
      <vt:lpstr>Generative Sprachmodelle - Textgeneration</vt:lpstr>
      <vt:lpstr>Generative Sprachmodelle - Textgeneration</vt:lpstr>
      <vt:lpstr>Generative Sprachmodelle – GPT-2</vt:lpstr>
      <vt:lpstr>PowerPoint-Präsentation</vt:lpstr>
      <vt:lpstr>PowerPoint-Präsentation</vt:lpstr>
      <vt:lpstr>PowerPoint-Präsentation</vt:lpstr>
      <vt:lpstr>PowerPoint-Präsentation</vt:lpstr>
      <vt:lpstr>PowerPoint-Präsentation</vt:lpstr>
      <vt:lpstr>Generative Sprachmodelle – Fragen beantworten</vt:lpstr>
      <vt:lpstr>Generative Sprachmodelle – Chatbot</vt:lpstr>
      <vt:lpstr>Generative Sprachmodelle – Zusammenfassung</vt:lpstr>
      <vt:lpstr>Generative Sprachmodelle – Übersetzung</vt:lpstr>
      <vt:lpstr>PowerPoint-Präsentation</vt:lpstr>
      <vt:lpstr>Gary Marcus – GPT-2 and the nature of intelligence</vt:lpstr>
      <vt:lpstr>Gary Marcus – GPT-2 and the nature of intelligence</vt:lpstr>
      <vt:lpstr>Gary Marcus – GPT-2 and the nature of intelligence</vt:lpstr>
      <vt:lpstr>Gary Marcus – GPT-2 and the nature of intelligence</vt:lpstr>
      <vt:lpstr>PowerPoint-Präsentation</vt:lpstr>
      <vt:lpstr>Skalieren ohne Bottleneck – C = N = D</vt:lpstr>
      <vt:lpstr>PowerPoint-Präsentation</vt:lpstr>
      <vt:lpstr>Am effizientesten: Big model, early stopping.</vt:lpstr>
      <vt:lpstr>PowerPoint-Präsentation</vt:lpstr>
      <vt:lpstr>PowerPoint-Präsentation</vt:lpstr>
      <vt:lpstr>Was bedeutet die  Skalierung konkret?</vt:lpstr>
      <vt:lpstr>Text generation ….</vt:lpstr>
      <vt:lpstr>PowerPoint-Präsentation</vt:lpstr>
      <vt:lpstr>PowerPoint-Präsentation</vt:lpstr>
      <vt:lpstr>Few-shot learning</vt:lpstr>
      <vt:lpstr>PowerPoint-Präsentation</vt:lpstr>
      <vt:lpstr>PowerPoint-Präsentation</vt:lpstr>
      <vt:lpstr>GPT-3 vs Gary Marcus</vt:lpstr>
      <vt:lpstr>GPT-3 vs Gary Marcus</vt:lpstr>
      <vt:lpstr>GPT-3 vs Gary Marcus</vt:lpstr>
      <vt:lpstr>Analogien</vt:lpstr>
      <vt:lpstr>Analogien</vt:lpstr>
      <vt:lpstr>Analogien</vt:lpstr>
      <vt:lpstr>Analogien</vt:lpstr>
      <vt:lpstr>Analogien</vt:lpstr>
      <vt:lpstr>Analogien</vt:lpstr>
      <vt:lpstr>Text  Layout</vt:lpstr>
      <vt:lpstr>Text  Figma</vt:lpstr>
      <vt:lpstr>Text  SQL-Query</vt:lpstr>
      <vt:lpstr>PowerPoint-Präsentation</vt:lpstr>
      <vt:lpstr>PowerPoint-Präsentation</vt:lpstr>
      <vt:lpstr>PowerPoint-Präsentation</vt:lpstr>
      <vt:lpstr>Vielen Dank für Eure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Sprachmodelle und Code-Generation</dc:title>
  <dc:creator>Bongartz, Philipp</dc:creator>
  <cp:lastModifiedBy>Bongartz, Philipp</cp:lastModifiedBy>
  <cp:revision>52</cp:revision>
  <dcterms:created xsi:type="dcterms:W3CDTF">2020-08-03T11:51:52Z</dcterms:created>
  <dcterms:modified xsi:type="dcterms:W3CDTF">2020-10-15T20:56:54Z</dcterms:modified>
</cp:coreProperties>
</file>